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 id="2147483737" r:id="rId6"/>
    <p:sldMasterId id="2147483738" r:id="rId7"/>
    <p:sldMasterId id="214748373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Lst>
  <p:sldSz cy="5143500" cx="9144000"/>
  <p:notesSz cx="6858000" cy="9144000"/>
  <p:embeddedFontLst>
    <p:embeddedFont>
      <p:font typeface="Helvetica Neue Light"/>
      <p:regular r:id="rId52"/>
      <p:bold r:id="rId53"/>
      <p:italic r:id="rId54"/>
      <p:boldItalic r:id="rId55"/>
    </p:embeddedFont>
    <p:embeddedFont>
      <p:font typeface="DM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2.xml"/><Relationship Id="rId55" Type="http://schemas.openxmlformats.org/officeDocument/2006/relationships/font" Target="fonts/HelveticaNeueLight-boldItalic.fntdata"/><Relationship Id="rId10" Type="http://schemas.openxmlformats.org/officeDocument/2006/relationships/slide" Target="slides/slide1.xml"/><Relationship Id="rId54" Type="http://schemas.openxmlformats.org/officeDocument/2006/relationships/font" Target="fonts/HelveticaNeueLight-italic.fntdata"/><Relationship Id="rId13" Type="http://schemas.openxmlformats.org/officeDocument/2006/relationships/slide" Target="slides/slide4.xml"/><Relationship Id="rId57" Type="http://schemas.openxmlformats.org/officeDocument/2006/relationships/font" Target="fonts/DMSans-bold.fntdata"/><Relationship Id="rId12" Type="http://schemas.openxmlformats.org/officeDocument/2006/relationships/slide" Target="slides/slide3.xml"/><Relationship Id="rId56" Type="http://schemas.openxmlformats.org/officeDocument/2006/relationships/font" Target="fonts/DMSans-regular.fntdata"/><Relationship Id="rId15" Type="http://schemas.openxmlformats.org/officeDocument/2006/relationships/slide" Target="slides/slide6.xml"/><Relationship Id="rId59" Type="http://schemas.openxmlformats.org/officeDocument/2006/relationships/font" Target="fonts/DMSans-boldItalic.fntdata"/><Relationship Id="rId14" Type="http://schemas.openxmlformats.org/officeDocument/2006/relationships/slide" Target="slides/slide5.xml"/><Relationship Id="rId58" Type="http://schemas.openxmlformats.org/officeDocument/2006/relationships/font" Target="fonts/DMSa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d1d68580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d1d68580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3df4cb33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3df4cb33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3df4cb332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3df4cb332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3df4cb33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3df4cb33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df4cb33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df4cb33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5878259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5878259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3df4cb33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3df4cb33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3df4cb33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3df4cb33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3df4cb33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3df4cb33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3df4cb33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3df4cb33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138aad0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138aad0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d1d68580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d1d68580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138aad05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138aad05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3df4cb33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3df4cb33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e3df4cb332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e3df4cb332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3df4cb332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3df4cb332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3df4cb33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3df4cb33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3df4cb33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3df4cb332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d1d68580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4d1d685800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d1d68580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4d1d685800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e3df4cb33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e3df4cb33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e3df4cb33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e3df4cb33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981f319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981f319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e3df4cb33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e3df4cb33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3df4cb332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3df4cb332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3df4cb33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3df4cb33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3df4cb33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3df4cb33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d1d68580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d1d68580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d1d68580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d1d68580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f209b20e0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f209b20e0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Slide para o professor dar um feedback para o que os estudantes criaram, se seguiram pelo caminho correto ou não e finalizar a atividade.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f209b20e0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f209b20e0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d1d68580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d1d68580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d1d68580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d1d68580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d1d68580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d1d68580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4d1d68580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4d1d685800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d1d68580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d1d68580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d1d68580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d1d68580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d1d6858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d1d6858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d1d68580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d1d68580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209b20e0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209b20e0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3df4cb3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3df4cb3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3df4cb33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3df4cb33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 name="Google Shape;54;p1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 name="Google Shape;73;p2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06" name="Shape 106"/>
        <p:cNvGrpSpPr/>
        <p:nvPr/>
      </p:nvGrpSpPr>
      <p:grpSpPr>
        <a:xfrm>
          <a:off x="0" y="0"/>
          <a:ext cx="0" cy="0"/>
          <a:chOff x="0" y="0"/>
          <a:chExt cx="0" cy="0"/>
        </a:xfrm>
      </p:grpSpPr>
      <p:sp>
        <p:nvSpPr>
          <p:cNvPr id="107" name="Google Shape;107;p3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3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9" name="Google Shape;109;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12" name="Shape 112"/>
        <p:cNvGrpSpPr/>
        <p:nvPr/>
      </p:nvGrpSpPr>
      <p:grpSpPr>
        <a:xfrm>
          <a:off x="0" y="0"/>
          <a:ext cx="0" cy="0"/>
          <a:chOff x="0" y="0"/>
          <a:chExt cx="0" cy="0"/>
        </a:xfrm>
      </p:grpSpPr>
      <p:sp>
        <p:nvSpPr>
          <p:cNvPr id="113" name="Google Shape;113;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4" name="Google Shape;114;p3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37"/>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2100"/>
              <a:buFont typeface="Calibri"/>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20" name="Google Shape;120;p3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90000"/>
              </a:lnSpc>
              <a:spcBef>
                <a:spcPts val="0"/>
              </a:spcBef>
              <a:spcAft>
                <a:spcPts val="0"/>
              </a:spcAft>
              <a:buClr>
                <a:schemeClr val="dk1"/>
              </a:buClr>
              <a:buSzPts val="1400"/>
              <a:buChar char="●"/>
              <a:defRPr/>
            </a:lvl1pPr>
            <a:lvl2pPr indent="-298450" lvl="1" marL="914400" rtl="0" algn="l">
              <a:lnSpc>
                <a:spcPct val="90000"/>
              </a:lnSpc>
              <a:spcBef>
                <a:spcPts val="1600"/>
              </a:spcBef>
              <a:spcAft>
                <a:spcPts val="0"/>
              </a:spcAft>
              <a:buClr>
                <a:schemeClr val="dk1"/>
              </a:buClr>
              <a:buSzPts val="1100"/>
              <a:buChar char="○"/>
              <a:defRPr/>
            </a:lvl2pPr>
            <a:lvl3pPr indent="-298450" lvl="2" marL="1371600" rtl="0" algn="l">
              <a:lnSpc>
                <a:spcPct val="90000"/>
              </a:lnSpc>
              <a:spcBef>
                <a:spcPts val="1600"/>
              </a:spcBef>
              <a:spcAft>
                <a:spcPts val="0"/>
              </a:spcAft>
              <a:buClr>
                <a:schemeClr val="dk1"/>
              </a:buClr>
              <a:buSzPts val="1100"/>
              <a:buChar char="■"/>
              <a:defRPr/>
            </a:lvl3pPr>
            <a:lvl4pPr indent="-298450" lvl="3" marL="1828800" rtl="0" algn="l">
              <a:lnSpc>
                <a:spcPct val="90000"/>
              </a:lnSpc>
              <a:spcBef>
                <a:spcPts val="1600"/>
              </a:spcBef>
              <a:spcAft>
                <a:spcPts val="0"/>
              </a:spcAft>
              <a:buClr>
                <a:schemeClr val="dk1"/>
              </a:buClr>
              <a:buSzPts val="1100"/>
              <a:buChar char="●"/>
              <a:defRPr/>
            </a:lvl4pPr>
            <a:lvl5pPr indent="-298450" lvl="4" marL="2286000" rtl="0" algn="l">
              <a:lnSpc>
                <a:spcPct val="90000"/>
              </a:lnSpc>
              <a:spcBef>
                <a:spcPts val="1600"/>
              </a:spcBef>
              <a:spcAft>
                <a:spcPts val="0"/>
              </a:spcAft>
              <a:buClr>
                <a:schemeClr val="dk1"/>
              </a:buClr>
              <a:buSzPts val="1100"/>
              <a:buChar char="○"/>
              <a:defRPr/>
            </a:lvl5pPr>
            <a:lvl6pPr indent="-298450" lvl="5" marL="2743200" rtl="0" algn="l">
              <a:lnSpc>
                <a:spcPct val="90000"/>
              </a:lnSpc>
              <a:spcBef>
                <a:spcPts val="1600"/>
              </a:spcBef>
              <a:spcAft>
                <a:spcPts val="0"/>
              </a:spcAft>
              <a:buClr>
                <a:schemeClr val="dk1"/>
              </a:buClr>
              <a:buSzPts val="1100"/>
              <a:buChar char="■"/>
              <a:defRPr/>
            </a:lvl6pPr>
            <a:lvl7pPr indent="-298450" lvl="6" marL="3200400" rtl="0" algn="l">
              <a:lnSpc>
                <a:spcPct val="90000"/>
              </a:lnSpc>
              <a:spcBef>
                <a:spcPts val="1600"/>
              </a:spcBef>
              <a:spcAft>
                <a:spcPts val="0"/>
              </a:spcAft>
              <a:buClr>
                <a:schemeClr val="dk1"/>
              </a:buClr>
              <a:buSzPts val="1100"/>
              <a:buChar char="●"/>
              <a:defRPr/>
            </a:lvl7pPr>
            <a:lvl8pPr indent="-298450" lvl="7" marL="3657600" rtl="0" algn="l">
              <a:lnSpc>
                <a:spcPct val="90000"/>
              </a:lnSpc>
              <a:spcBef>
                <a:spcPts val="1600"/>
              </a:spcBef>
              <a:spcAft>
                <a:spcPts val="0"/>
              </a:spcAft>
              <a:buClr>
                <a:schemeClr val="dk1"/>
              </a:buClr>
              <a:buSzPts val="1100"/>
              <a:buChar char="○"/>
              <a:defRPr/>
            </a:lvl8pPr>
            <a:lvl9pPr indent="-298450" lvl="8" marL="4114800" rtl="0" algn="l">
              <a:lnSpc>
                <a:spcPct val="90000"/>
              </a:lnSpc>
              <a:spcBef>
                <a:spcPts val="1600"/>
              </a:spcBef>
              <a:spcAft>
                <a:spcPts val="1600"/>
              </a:spcAft>
              <a:buClr>
                <a:schemeClr val="dk1"/>
              </a:buClr>
              <a:buSzPts val="1100"/>
              <a:buChar char="■"/>
              <a:defRPr/>
            </a:lvl9pPr>
          </a:lstStyle>
          <a:p/>
        </p:txBody>
      </p:sp>
      <p:sp>
        <p:nvSpPr>
          <p:cNvPr id="121" name="Google Shape;121;p3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22" name="Shape 122"/>
        <p:cNvGrpSpPr/>
        <p:nvPr/>
      </p:nvGrpSpPr>
      <p:grpSpPr>
        <a:xfrm>
          <a:off x="0" y="0"/>
          <a:ext cx="0" cy="0"/>
          <a:chOff x="0" y="0"/>
          <a:chExt cx="0" cy="0"/>
        </a:xfrm>
      </p:grpSpPr>
      <p:sp>
        <p:nvSpPr>
          <p:cNvPr id="123" name="Google Shape;123;p3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25" name="Google Shape;125;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28" name="Shape 128"/>
        <p:cNvGrpSpPr/>
        <p:nvPr/>
      </p:nvGrpSpPr>
      <p:grpSpPr>
        <a:xfrm>
          <a:off x="0" y="0"/>
          <a:ext cx="0" cy="0"/>
          <a:chOff x="0" y="0"/>
          <a:chExt cx="0" cy="0"/>
        </a:xfrm>
      </p:grpSpPr>
      <p:sp>
        <p:nvSpPr>
          <p:cNvPr id="129" name="Google Shape;129;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1" name="Google Shape;131;p3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35" name="Shape 135"/>
        <p:cNvGrpSpPr/>
        <p:nvPr/>
      </p:nvGrpSpPr>
      <p:grpSpPr>
        <a:xfrm>
          <a:off x="0" y="0"/>
          <a:ext cx="0" cy="0"/>
          <a:chOff x="0" y="0"/>
          <a:chExt cx="0" cy="0"/>
        </a:xfrm>
      </p:grpSpPr>
      <p:sp>
        <p:nvSpPr>
          <p:cNvPr id="136" name="Google Shape;136;p4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4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38" name="Google Shape;138;p40"/>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 name="Google Shape;139;p4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40" name="Google Shape;140;p40"/>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 name="Google Shape;141;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44" name="Shape 144"/>
        <p:cNvGrpSpPr/>
        <p:nvPr/>
      </p:nvGrpSpPr>
      <p:grpSpPr>
        <a:xfrm>
          <a:off x="0" y="0"/>
          <a:ext cx="0" cy="0"/>
          <a:chOff x="0" y="0"/>
          <a:chExt cx="0" cy="0"/>
        </a:xfrm>
      </p:grpSpPr>
      <p:sp>
        <p:nvSpPr>
          <p:cNvPr id="145" name="Google Shape;145;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6" name="Google Shape;146;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7" name="Google Shape;147;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8" name="Google Shape;148;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49" name="Shape 149"/>
        <p:cNvGrpSpPr/>
        <p:nvPr/>
      </p:nvGrpSpPr>
      <p:grpSpPr>
        <a:xfrm>
          <a:off x="0" y="0"/>
          <a:ext cx="0" cy="0"/>
          <a:chOff x="0" y="0"/>
          <a:chExt cx="0" cy="0"/>
        </a:xfrm>
      </p:grpSpPr>
      <p:sp>
        <p:nvSpPr>
          <p:cNvPr id="150" name="Google Shape;150;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1" name="Google Shape;151;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53" name="Shape 153"/>
        <p:cNvGrpSpPr/>
        <p:nvPr/>
      </p:nvGrpSpPr>
      <p:grpSpPr>
        <a:xfrm>
          <a:off x="0" y="0"/>
          <a:ext cx="0" cy="0"/>
          <a:chOff x="0" y="0"/>
          <a:chExt cx="0" cy="0"/>
        </a:xfrm>
      </p:grpSpPr>
      <p:sp>
        <p:nvSpPr>
          <p:cNvPr id="154" name="Google Shape;154;p4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5" name="Google Shape;155;p4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56" name="Google Shape;156;p4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57" name="Google Shape;157;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60" name="Shape 160"/>
        <p:cNvGrpSpPr/>
        <p:nvPr/>
      </p:nvGrpSpPr>
      <p:grpSpPr>
        <a:xfrm>
          <a:off x="0" y="0"/>
          <a:ext cx="0" cy="0"/>
          <a:chOff x="0" y="0"/>
          <a:chExt cx="0" cy="0"/>
        </a:xfrm>
      </p:grpSpPr>
      <p:sp>
        <p:nvSpPr>
          <p:cNvPr id="161" name="Google Shape;161;p4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44"/>
          <p:cNvSpPr/>
          <p:nvPr>
            <p:ph idx="2" type="pic"/>
          </p:nvPr>
        </p:nvSpPr>
        <p:spPr>
          <a:xfrm>
            <a:off x="3887391" y="740569"/>
            <a:ext cx="4629300" cy="3655200"/>
          </a:xfrm>
          <a:prstGeom prst="rect">
            <a:avLst/>
          </a:prstGeom>
          <a:noFill/>
          <a:ln>
            <a:noFill/>
          </a:ln>
        </p:spPr>
      </p:sp>
      <p:sp>
        <p:nvSpPr>
          <p:cNvPr id="163" name="Google Shape;163;p4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64" name="Google Shape;164;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6" name="Google Shape;166;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67" name="Shape 167"/>
        <p:cNvGrpSpPr/>
        <p:nvPr/>
      </p:nvGrpSpPr>
      <p:grpSpPr>
        <a:xfrm>
          <a:off x="0" y="0"/>
          <a:ext cx="0" cy="0"/>
          <a:chOff x="0" y="0"/>
          <a:chExt cx="0" cy="0"/>
        </a:xfrm>
      </p:grpSpPr>
      <p:sp>
        <p:nvSpPr>
          <p:cNvPr id="168" name="Google Shape;168;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9" name="Google Shape;169;p4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0" name="Google Shape;170;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2" name="Google Shape;172;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173" name="Shape 173"/>
        <p:cNvGrpSpPr/>
        <p:nvPr/>
      </p:nvGrpSpPr>
      <p:grpSpPr>
        <a:xfrm>
          <a:off x="0" y="0"/>
          <a:ext cx="0" cy="0"/>
          <a:chOff x="0" y="0"/>
          <a:chExt cx="0" cy="0"/>
        </a:xfrm>
      </p:grpSpPr>
      <p:sp>
        <p:nvSpPr>
          <p:cNvPr id="174" name="Google Shape;174;p4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5" name="Google Shape;175;p4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6" name="Google Shape;176;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1" name="Shape 181"/>
        <p:cNvGrpSpPr/>
        <p:nvPr/>
      </p:nvGrpSpPr>
      <p:grpSpPr>
        <a:xfrm>
          <a:off x="0" y="0"/>
          <a:ext cx="0" cy="0"/>
          <a:chOff x="0" y="0"/>
          <a:chExt cx="0" cy="0"/>
        </a:xfrm>
      </p:grpSpPr>
      <p:pic>
        <p:nvPicPr>
          <p:cNvPr id="182" name="Google Shape;182;p4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5" name="Shape 185"/>
        <p:cNvGrpSpPr/>
        <p:nvPr/>
      </p:nvGrpSpPr>
      <p:grpSpPr>
        <a:xfrm>
          <a:off x="0" y="0"/>
          <a:ext cx="0" cy="0"/>
          <a:chOff x="0" y="0"/>
          <a:chExt cx="0" cy="0"/>
        </a:xfrm>
      </p:grpSpPr>
      <p:pic>
        <p:nvPicPr>
          <p:cNvPr id="186" name="Google Shape;186;p5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89" name="Google Shape;189;p5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 name="Shape 194"/>
        <p:cNvGrpSpPr/>
        <p:nvPr/>
      </p:nvGrpSpPr>
      <p:grpSpPr>
        <a:xfrm>
          <a:off x="0" y="0"/>
          <a:ext cx="0" cy="0"/>
          <a:chOff x="0" y="0"/>
          <a:chExt cx="0" cy="0"/>
        </a:xfrm>
      </p:grpSpPr>
      <p:sp>
        <p:nvSpPr>
          <p:cNvPr id="195" name="Google Shape;195;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6" name="Google Shape;196;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8" name="Shape 198"/>
        <p:cNvGrpSpPr/>
        <p:nvPr/>
      </p:nvGrpSpPr>
      <p:grpSpPr>
        <a:xfrm>
          <a:off x="0" y="0"/>
          <a:ext cx="0" cy="0"/>
          <a:chOff x="0" y="0"/>
          <a:chExt cx="0" cy="0"/>
        </a:xfrm>
      </p:grpSpPr>
      <p:sp>
        <p:nvSpPr>
          <p:cNvPr id="199" name="Google Shape;199;p5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0" name="Google Shape;2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4" name="Google Shape;20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5" name="Shape 205"/>
        <p:cNvGrpSpPr/>
        <p:nvPr/>
      </p:nvGrpSpPr>
      <p:grpSpPr>
        <a:xfrm>
          <a:off x="0" y="0"/>
          <a:ext cx="0" cy="0"/>
          <a:chOff x="0" y="0"/>
          <a:chExt cx="0" cy="0"/>
        </a:xfrm>
      </p:grpSpPr>
      <p:sp>
        <p:nvSpPr>
          <p:cNvPr id="206" name="Google Shape;206;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5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8" name="Google Shape;208;p5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9" name="Google Shape;20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0" name="Shape 210"/>
        <p:cNvGrpSpPr/>
        <p:nvPr/>
      </p:nvGrpSpPr>
      <p:grpSpPr>
        <a:xfrm>
          <a:off x="0" y="0"/>
          <a:ext cx="0" cy="0"/>
          <a:chOff x="0" y="0"/>
          <a:chExt cx="0" cy="0"/>
        </a:xfrm>
      </p:grpSpPr>
      <p:sp>
        <p:nvSpPr>
          <p:cNvPr id="211" name="Google Shape;211;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3" name="Shape 213"/>
        <p:cNvGrpSpPr/>
        <p:nvPr/>
      </p:nvGrpSpPr>
      <p:grpSpPr>
        <a:xfrm>
          <a:off x="0" y="0"/>
          <a:ext cx="0" cy="0"/>
          <a:chOff x="0" y="0"/>
          <a:chExt cx="0" cy="0"/>
        </a:xfrm>
      </p:grpSpPr>
      <p:sp>
        <p:nvSpPr>
          <p:cNvPr id="214" name="Google Shape;214;p5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5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6" name="Google Shape;21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7" name="Shape 217"/>
        <p:cNvGrpSpPr/>
        <p:nvPr/>
      </p:nvGrpSpPr>
      <p:grpSpPr>
        <a:xfrm>
          <a:off x="0" y="0"/>
          <a:ext cx="0" cy="0"/>
          <a:chOff x="0" y="0"/>
          <a:chExt cx="0" cy="0"/>
        </a:xfrm>
      </p:grpSpPr>
      <p:sp>
        <p:nvSpPr>
          <p:cNvPr id="218" name="Google Shape;218;p5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9" name="Google Shape;21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0" name="Shape 220"/>
        <p:cNvGrpSpPr/>
        <p:nvPr/>
      </p:nvGrpSpPr>
      <p:grpSpPr>
        <a:xfrm>
          <a:off x="0" y="0"/>
          <a:ext cx="0" cy="0"/>
          <a:chOff x="0" y="0"/>
          <a:chExt cx="0" cy="0"/>
        </a:xfrm>
      </p:grpSpPr>
      <p:sp>
        <p:nvSpPr>
          <p:cNvPr id="221" name="Google Shape;221;p6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3" name="Google Shape;223;p6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4" name="Google Shape;224;p6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5" name="Google Shape;22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sp>
        <p:nvSpPr>
          <p:cNvPr id="227" name="Google Shape;227;p6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28" name="Google Shape;22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9" name="Shape 229"/>
        <p:cNvGrpSpPr/>
        <p:nvPr/>
      </p:nvGrpSpPr>
      <p:grpSpPr>
        <a:xfrm>
          <a:off x="0" y="0"/>
          <a:ext cx="0" cy="0"/>
          <a:chOff x="0" y="0"/>
          <a:chExt cx="0" cy="0"/>
        </a:xfrm>
      </p:grpSpPr>
      <p:sp>
        <p:nvSpPr>
          <p:cNvPr id="230" name="Google Shape;230;p6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1" name="Google Shape;231;p6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32" name="Google Shape;23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 name="Shape 233"/>
        <p:cNvGrpSpPr/>
        <p:nvPr/>
      </p:nvGrpSpPr>
      <p:grpSpPr>
        <a:xfrm>
          <a:off x="0" y="0"/>
          <a:ext cx="0" cy="0"/>
          <a:chOff x="0" y="0"/>
          <a:chExt cx="0" cy="0"/>
        </a:xfrm>
      </p:grpSpPr>
      <p:sp>
        <p:nvSpPr>
          <p:cNvPr id="234" name="Google Shape;23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5" name="Shape 235"/>
        <p:cNvGrpSpPr/>
        <p:nvPr/>
      </p:nvGrpSpPr>
      <p:grpSpPr>
        <a:xfrm>
          <a:off x="0" y="0"/>
          <a:ext cx="0" cy="0"/>
          <a:chOff x="0" y="0"/>
          <a:chExt cx="0" cy="0"/>
        </a:xfrm>
      </p:grpSpPr>
      <p:pic>
        <p:nvPicPr>
          <p:cNvPr id="236" name="Google Shape;236;p6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1" name="Google Shape;241;p6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45" name="Shape 245"/>
        <p:cNvGrpSpPr/>
        <p:nvPr/>
      </p:nvGrpSpPr>
      <p:grpSpPr>
        <a:xfrm>
          <a:off x="0" y="0"/>
          <a:ext cx="0" cy="0"/>
          <a:chOff x="0" y="0"/>
          <a:chExt cx="0" cy="0"/>
        </a:xfrm>
      </p:grpSpPr>
      <p:pic>
        <p:nvPicPr>
          <p:cNvPr id="246" name="Google Shape;246;p6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
    <p:spTree>
      <p:nvGrpSpPr>
        <p:cNvPr id="253" name="Shape 253"/>
        <p:cNvGrpSpPr/>
        <p:nvPr/>
      </p:nvGrpSpPr>
      <p:grpSpPr>
        <a:xfrm>
          <a:off x="0" y="0"/>
          <a:ext cx="0" cy="0"/>
          <a:chOff x="0" y="0"/>
          <a:chExt cx="0" cy="0"/>
        </a:xfrm>
      </p:grpSpPr>
      <p:pic>
        <p:nvPicPr>
          <p:cNvPr id="254" name="Google Shape;254;p7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7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2" name="Shape 262"/>
        <p:cNvGrpSpPr/>
        <p:nvPr/>
      </p:nvGrpSpPr>
      <p:grpSpPr>
        <a:xfrm>
          <a:off x="0" y="0"/>
          <a:ext cx="0" cy="0"/>
          <a:chOff x="0" y="0"/>
          <a:chExt cx="0" cy="0"/>
        </a:xfrm>
      </p:grpSpPr>
      <p:sp>
        <p:nvSpPr>
          <p:cNvPr id="263" name="Google Shape;263;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64" name="Google Shape;264;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 name="Google Shape;26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6" name="Shape 266"/>
        <p:cNvGrpSpPr/>
        <p:nvPr/>
      </p:nvGrpSpPr>
      <p:grpSpPr>
        <a:xfrm>
          <a:off x="0" y="0"/>
          <a:ext cx="0" cy="0"/>
          <a:chOff x="0" y="0"/>
          <a:chExt cx="0" cy="0"/>
        </a:xfrm>
      </p:grpSpPr>
      <p:sp>
        <p:nvSpPr>
          <p:cNvPr id="267" name="Google Shape;267;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8" name="Google Shape;268;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69" name="Google Shape;269;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0" name="Shape 270"/>
        <p:cNvGrpSpPr/>
        <p:nvPr/>
      </p:nvGrpSpPr>
      <p:grpSpPr>
        <a:xfrm>
          <a:off x="0" y="0"/>
          <a:ext cx="0" cy="0"/>
          <a:chOff x="0" y="0"/>
          <a:chExt cx="0" cy="0"/>
        </a:xfrm>
      </p:grpSpPr>
      <p:sp>
        <p:nvSpPr>
          <p:cNvPr id="271" name="Google Shape;271;p7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72" name="Google Shape;272;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3" name="Shape 273"/>
        <p:cNvGrpSpPr/>
        <p:nvPr/>
      </p:nvGrpSpPr>
      <p:grpSpPr>
        <a:xfrm>
          <a:off x="0" y="0"/>
          <a:ext cx="0" cy="0"/>
          <a:chOff x="0" y="0"/>
          <a:chExt cx="0" cy="0"/>
        </a:xfrm>
      </p:grpSpPr>
      <p:sp>
        <p:nvSpPr>
          <p:cNvPr id="274" name="Google Shape;274;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5" name="Google Shape;275;p7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76" name="Google Shape;276;p7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77" name="Google Shape;27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 name="Shape 278"/>
        <p:cNvGrpSpPr/>
        <p:nvPr/>
      </p:nvGrpSpPr>
      <p:grpSpPr>
        <a:xfrm>
          <a:off x="0" y="0"/>
          <a:ext cx="0" cy="0"/>
          <a:chOff x="0" y="0"/>
          <a:chExt cx="0" cy="0"/>
        </a:xfrm>
      </p:grpSpPr>
      <p:sp>
        <p:nvSpPr>
          <p:cNvPr id="279" name="Google Shape;279;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0" name="Google Shape;280;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1" name="Shape 281"/>
        <p:cNvGrpSpPr/>
        <p:nvPr/>
      </p:nvGrpSpPr>
      <p:grpSpPr>
        <a:xfrm>
          <a:off x="0" y="0"/>
          <a:ext cx="0" cy="0"/>
          <a:chOff x="0" y="0"/>
          <a:chExt cx="0" cy="0"/>
        </a:xfrm>
      </p:grpSpPr>
      <p:sp>
        <p:nvSpPr>
          <p:cNvPr id="282" name="Google Shape;282;p8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83" name="Google Shape;283;p8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84" name="Google Shape;284;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5" name="Shape 285"/>
        <p:cNvGrpSpPr/>
        <p:nvPr/>
      </p:nvGrpSpPr>
      <p:grpSpPr>
        <a:xfrm>
          <a:off x="0" y="0"/>
          <a:ext cx="0" cy="0"/>
          <a:chOff x="0" y="0"/>
          <a:chExt cx="0" cy="0"/>
        </a:xfrm>
      </p:grpSpPr>
      <p:sp>
        <p:nvSpPr>
          <p:cNvPr id="286" name="Google Shape;286;p8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87" name="Google Shape;287;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8" name="Shape 288"/>
        <p:cNvGrpSpPr/>
        <p:nvPr/>
      </p:nvGrpSpPr>
      <p:grpSpPr>
        <a:xfrm>
          <a:off x="0" y="0"/>
          <a:ext cx="0" cy="0"/>
          <a:chOff x="0" y="0"/>
          <a:chExt cx="0" cy="0"/>
        </a:xfrm>
      </p:grpSpPr>
      <p:sp>
        <p:nvSpPr>
          <p:cNvPr id="289" name="Google Shape;289;p8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91" name="Google Shape;291;p8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2" name="Google Shape;292;p8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93" name="Google Shape;293;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8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96" name="Google Shape;29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sp>
        <p:nvSpPr>
          <p:cNvPr id="298" name="Google Shape;298;p8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99" name="Google Shape;299;p8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00" name="Google Shape;300;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1" name="Shape 301"/>
        <p:cNvGrpSpPr/>
        <p:nvPr/>
      </p:nvGrpSpPr>
      <p:grpSpPr>
        <a:xfrm>
          <a:off x="0" y="0"/>
          <a:ext cx="0" cy="0"/>
          <a:chOff x="0" y="0"/>
          <a:chExt cx="0" cy="0"/>
        </a:xfrm>
      </p:grpSpPr>
      <p:sp>
        <p:nvSpPr>
          <p:cNvPr id="302" name="Google Shape;302;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03" name="Shape 303"/>
        <p:cNvGrpSpPr/>
        <p:nvPr/>
      </p:nvGrpSpPr>
      <p:grpSpPr>
        <a:xfrm>
          <a:off x="0" y="0"/>
          <a:ext cx="0" cy="0"/>
          <a:chOff x="0" y="0"/>
          <a:chExt cx="0" cy="0"/>
        </a:xfrm>
      </p:grpSpPr>
      <p:sp>
        <p:nvSpPr>
          <p:cNvPr id="304" name="Google Shape;304;p8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5" name="Google Shape;305;p86"/>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06" name="Shape 306"/>
        <p:cNvGrpSpPr/>
        <p:nvPr/>
      </p:nvGrpSpPr>
      <p:grpSpPr>
        <a:xfrm>
          <a:off x="0" y="0"/>
          <a:ext cx="0" cy="0"/>
          <a:chOff x="0" y="0"/>
          <a:chExt cx="0" cy="0"/>
        </a:xfrm>
      </p:grpSpPr>
      <p:pic>
        <p:nvPicPr>
          <p:cNvPr id="307" name="Google Shape;307;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8" name="Google Shape;308;p8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9" name="Shape 309"/>
        <p:cNvGrpSpPr/>
        <p:nvPr/>
      </p:nvGrpSpPr>
      <p:grpSpPr>
        <a:xfrm>
          <a:off x="0" y="0"/>
          <a:ext cx="0" cy="0"/>
          <a:chOff x="0" y="0"/>
          <a:chExt cx="0" cy="0"/>
        </a:xfrm>
      </p:grpSpPr>
      <p:pic>
        <p:nvPicPr>
          <p:cNvPr id="310" name="Google Shape;310;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311" name="Shape 311"/>
        <p:cNvGrpSpPr/>
        <p:nvPr/>
      </p:nvGrpSpPr>
      <p:grpSpPr>
        <a:xfrm>
          <a:off x="0" y="0"/>
          <a:ext cx="0" cy="0"/>
          <a:chOff x="0" y="0"/>
          <a:chExt cx="0" cy="0"/>
        </a:xfrm>
      </p:grpSpPr>
      <p:pic>
        <p:nvPicPr>
          <p:cNvPr id="312" name="Google Shape;312;p8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313" name="Shape 313"/>
        <p:cNvGrpSpPr/>
        <p:nvPr/>
      </p:nvGrpSpPr>
      <p:grpSpPr>
        <a:xfrm>
          <a:off x="0" y="0"/>
          <a:ext cx="0" cy="0"/>
          <a:chOff x="0" y="0"/>
          <a:chExt cx="0" cy="0"/>
        </a:xfrm>
      </p:grpSpPr>
      <p:pic>
        <p:nvPicPr>
          <p:cNvPr id="314" name="Google Shape;314;p9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315" name="Shape 315"/>
        <p:cNvGrpSpPr/>
        <p:nvPr/>
      </p:nvGrpSpPr>
      <p:grpSpPr>
        <a:xfrm>
          <a:off x="0" y="0"/>
          <a:ext cx="0" cy="0"/>
          <a:chOff x="0" y="0"/>
          <a:chExt cx="0" cy="0"/>
        </a:xfrm>
      </p:grpSpPr>
      <p:pic>
        <p:nvPicPr>
          <p:cNvPr id="316" name="Google Shape;316;p9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9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6.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6" Type="http://schemas.openxmlformats.org/officeDocument/2006/relationships/slideLayout" Target="../slideLayouts/slideLayout37.xml"/><Relationship Id="rId18" Type="http://schemas.openxmlformats.org/officeDocument/2006/relationships/theme" Target="../theme/theme2.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8.xml"/><Relationship Id="rId11" Type="http://schemas.openxmlformats.org/officeDocument/2006/relationships/slideLayout" Target="../slideLayouts/slideLayout59.xml"/><Relationship Id="rId22" Type="http://schemas.openxmlformats.org/officeDocument/2006/relationships/theme" Target="../theme/theme3.xml"/><Relationship Id="rId10" Type="http://schemas.openxmlformats.org/officeDocument/2006/relationships/slideLayout" Target="../slideLayouts/slideLayout58.xml"/><Relationship Id="rId21" Type="http://schemas.openxmlformats.org/officeDocument/2006/relationships/slideLayout" Target="../slideLayouts/slideLayout69.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5" Type="http://schemas.openxmlformats.org/officeDocument/2006/relationships/slideLayout" Target="../slideLayouts/slideLayout53.xml"/><Relationship Id="rId19" Type="http://schemas.openxmlformats.org/officeDocument/2006/relationships/slideLayout" Target="../slideLayouts/slideLayout67.xml"/><Relationship Id="rId6" Type="http://schemas.openxmlformats.org/officeDocument/2006/relationships/slideLayout" Target="../slideLayouts/slideLayout54.xml"/><Relationship Id="rId18" Type="http://schemas.openxmlformats.org/officeDocument/2006/relationships/slideLayout" Target="../slideLayouts/slideLayout66.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5" Type="http://schemas.openxmlformats.org/officeDocument/2006/relationships/slideLayout" Target="../slideLayouts/slideLayout74.xml"/><Relationship Id="rId19" Type="http://schemas.openxmlformats.org/officeDocument/2006/relationships/theme" Target="../theme/theme5.xml"/><Relationship Id="rId6" Type="http://schemas.openxmlformats.org/officeDocument/2006/relationships/slideLayout" Target="../slideLayouts/slideLayout75.xml"/><Relationship Id="rId18" Type="http://schemas.openxmlformats.org/officeDocument/2006/relationships/slideLayout" Target="../slideLayouts/slideLayout87.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2" name="Google Shape;102;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3" name="Google Shape;103;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0" name="Shape 190"/>
        <p:cNvGrpSpPr/>
        <p:nvPr/>
      </p:nvGrpSpPr>
      <p:grpSpPr>
        <a:xfrm>
          <a:off x="0" y="0"/>
          <a:ext cx="0" cy="0"/>
          <a:chOff x="0" y="0"/>
          <a:chExt cx="0" cy="0"/>
        </a:xfrm>
      </p:grpSpPr>
      <p:sp>
        <p:nvSpPr>
          <p:cNvPr id="191" name="Google Shape;191;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2" name="Google Shape;192;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93" name="Google Shape;19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8" name="Shape 258"/>
        <p:cNvGrpSpPr/>
        <p:nvPr/>
      </p:nvGrpSpPr>
      <p:grpSpPr>
        <a:xfrm>
          <a:off x="0" y="0"/>
          <a:ext cx="0" cy="0"/>
          <a:chOff x="0" y="0"/>
          <a:chExt cx="0" cy="0"/>
        </a:xfrm>
      </p:grpSpPr>
      <p:sp>
        <p:nvSpPr>
          <p:cNvPr id="259" name="Google Shape;259;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0" name="Google Shape;260;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61" name="Google Shape;26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57.png"/><Relationship Id="rId6"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57.png"/><Relationship Id="rId6"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72.png"/><Relationship Id="rId4" Type="http://schemas.openxmlformats.org/officeDocument/2006/relationships/image" Target="../media/image89.png"/><Relationship Id="rId5" Type="http://schemas.openxmlformats.org/officeDocument/2006/relationships/image" Target="../media/image68.png"/><Relationship Id="rId6"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www.youtube.com/watch?v=aa5TJ9OrbO8" TargetMode="External"/><Relationship Id="rId4" Type="http://schemas.openxmlformats.org/officeDocument/2006/relationships/image" Target="../media/image6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www.youtube.com/watch?v=48lBrNMxjUQ" TargetMode="External"/><Relationship Id="rId4" Type="http://schemas.openxmlformats.org/officeDocument/2006/relationships/image" Target="../media/image8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6.png"/><Relationship Id="rId4" Type="http://schemas.openxmlformats.org/officeDocument/2006/relationships/image" Target="../media/image53.png"/><Relationship Id="rId5"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79.png"/><Relationship Id="rId6" Type="http://schemas.openxmlformats.org/officeDocument/2006/relationships/image" Target="../media/image74.png"/><Relationship Id="rId7"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3.png"/><Relationship Id="rId5" Type="http://schemas.openxmlformats.org/officeDocument/2006/relationships/image" Target="../media/image77.png"/><Relationship Id="rId6" Type="http://schemas.openxmlformats.org/officeDocument/2006/relationships/image" Target="../media/image90.png"/><Relationship Id="rId7" Type="http://schemas.openxmlformats.org/officeDocument/2006/relationships/image" Target="../media/image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76.png"/><Relationship Id="rId5"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81.png"/><Relationship Id="rId5"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8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 Id="rId3" Type="http://schemas.openxmlformats.org/officeDocument/2006/relationships/image" Target="../media/image8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78.png"/><Relationship Id="rId4" Type="http://schemas.openxmlformats.org/officeDocument/2006/relationships/image" Target="../media/image84.png"/><Relationship Id="rId5" Type="http://schemas.openxmlformats.org/officeDocument/2006/relationships/image" Target="../media/image8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5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93"/>
          <p:cNvSpPr txBox="1"/>
          <p:nvPr/>
        </p:nvSpPr>
        <p:spPr>
          <a:xfrm>
            <a:off x="102000" y="1691550"/>
            <a:ext cx="49965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324" name="Google Shape;324;p93"/>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325" name="Google Shape;325;p93"/>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326" name="Google Shape;326;p93"/>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327" name="Google Shape;327;p93"/>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3"/>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3"/>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3"/>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331" name="Google Shape;331;p93"/>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332" name="Google Shape;332;p93"/>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333" name="Google Shape;333;p93"/>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334" name="Google Shape;334;p93"/>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335" name="Google Shape;335;p93"/>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02"/>
          <p:cNvSpPr txBox="1"/>
          <p:nvPr/>
        </p:nvSpPr>
        <p:spPr>
          <a:xfrm>
            <a:off x="457725" y="1071050"/>
            <a:ext cx="5799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Programação funcional</a:t>
            </a:r>
            <a:endParaRPr b="1" sz="4000">
              <a:solidFill>
                <a:schemeClr val="dk1"/>
              </a:solidFill>
              <a:latin typeface="DM Sans"/>
              <a:ea typeface="DM Sans"/>
              <a:cs typeface="DM Sans"/>
              <a:sym typeface="DM Sans"/>
            </a:endParaRPr>
          </a:p>
        </p:txBody>
      </p:sp>
      <p:sp>
        <p:nvSpPr>
          <p:cNvPr id="401" name="Google Shape;401;p102"/>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Se concentra no uso de funções para resolver problemas, evitando efeitos colaterais e mutabilidade de dados. É baseado em conceitos matemáticos, como funções, álgebra e lógica.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Então o que estudamos até agora era programação Funcional?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Sim! 😉</a:t>
            </a:r>
            <a:endParaRPr sz="1350">
              <a:solidFill>
                <a:schemeClr val="dk1"/>
              </a:solidFill>
              <a:latin typeface="DM Sans"/>
              <a:ea typeface="DM Sans"/>
              <a:cs typeface="DM Sans"/>
              <a:sym typeface="DM Sans"/>
            </a:endParaRPr>
          </a:p>
        </p:txBody>
      </p:sp>
      <p:pic>
        <p:nvPicPr>
          <p:cNvPr id="402" name="Google Shape;402;p102"/>
          <p:cNvPicPr preferRelativeResize="0"/>
          <p:nvPr/>
        </p:nvPicPr>
        <p:blipFill>
          <a:blip r:embed="rId3">
            <a:alphaModFix/>
          </a:blip>
          <a:stretch>
            <a:fillRect/>
          </a:stretch>
        </p:blipFill>
        <p:spPr>
          <a:xfrm>
            <a:off x="5400875" y="2023525"/>
            <a:ext cx="3326450" cy="109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3"/>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Classe/Objeto</a:t>
            </a:r>
            <a:endParaRPr b="1" sz="4000">
              <a:solidFill>
                <a:schemeClr val="dk1"/>
              </a:solidFill>
              <a:latin typeface="DM Sans"/>
              <a:ea typeface="DM Sans"/>
              <a:cs typeface="DM Sans"/>
              <a:sym typeface="DM Sans"/>
            </a:endParaRPr>
          </a:p>
        </p:txBody>
      </p:sp>
      <p:sp>
        <p:nvSpPr>
          <p:cNvPr id="408" name="Google Shape;408;p103"/>
          <p:cNvSpPr txBox="1"/>
          <p:nvPr/>
        </p:nvSpPr>
        <p:spPr>
          <a:xfrm>
            <a:off x="457725" y="2448675"/>
            <a:ext cx="4730100" cy="191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chemeClr val="accent6"/>
                </a:highlight>
                <a:latin typeface="DM Sans"/>
                <a:ea typeface="DM Sans"/>
                <a:cs typeface="DM Sans"/>
                <a:sym typeface="DM Sans"/>
              </a:rPr>
              <a:t>Classe</a:t>
            </a:r>
            <a:r>
              <a:rPr lang="pt-BR" sz="1350">
                <a:solidFill>
                  <a:schemeClr val="dk1"/>
                </a:solidFill>
                <a:latin typeface="DM Sans"/>
                <a:ea typeface="DM Sans"/>
                <a:cs typeface="DM Sans"/>
                <a:sym typeface="DM Sans"/>
              </a:rPr>
              <a:t> é um </a:t>
            </a:r>
            <a:r>
              <a:rPr b="1" lang="pt-BR" sz="1350">
                <a:solidFill>
                  <a:schemeClr val="dk1"/>
                </a:solidFill>
                <a:latin typeface="DM Sans"/>
                <a:ea typeface="DM Sans"/>
                <a:cs typeface="DM Sans"/>
                <a:sym typeface="DM Sans"/>
              </a:rPr>
              <a:t>modelo ou plano que descreve os atributos e métodos que os objetos desse tipo devem ter.</a:t>
            </a:r>
            <a:r>
              <a:rPr lang="pt-BR" sz="1350">
                <a:solidFill>
                  <a:schemeClr val="dk1"/>
                </a:solidFill>
                <a:latin typeface="DM Sans"/>
                <a:ea typeface="DM Sans"/>
                <a:cs typeface="DM Sans"/>
                <a:sym typeface="DM Sans"/>
              </a:rPr>
              <a:t> É como um "molde" que define as características que todos os objetos dessa classe devem ter.</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é uma </a:t>
            </a:r>
            <a:r>
              <a:rPr b="1" lang="pt-BR" sz="1350">
                <a:solidFill>
                  <a:schemeClr val="dk1"/>
                </a:solidFill>
                <a:latin typeface="DM Sans"/>
                <a:ea typeface="DM Sans"/>
                <a:cs typeface="DM Sans"/>
                <a:sym typeface="DM Sans"/>
              </a:rPr>
              <a:t>instância concreta de uma classe, que contém seus próprios valores de atributos e pode executar seus próprios métodos.</a:t>
            </a:r>
            <a:endParaRPr b="1"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4"/>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 x Objeto</a:t>
            </a:r>
            <a:endParaRPr b="1" sz="4000">
              <a:solidFill>
                <a:schemeClr val="dk1"/>
              </a:solidFill>
              <a:latin typeface="DM Sans"/>
              <a:ea typeface="DM Sans"/>
              <a:cs typeface="DM Sans"/>
              <a:sym typeface="DM Sans"/>
            </a:endParaRPr>
          </a:p>
        </p:txBody>
      </p:sp>
      <p:sp>
        <p:nvSpPr>
          <p:cNvPr id="414" name="Google Shape;414;p104"/>
          <p:cNvSpPr txBox="1"/>
          <p:nvPr/>
        </p:nvSpPr>
        <p:spPr>
          <a:xfrm>
            <a:off x="457725" y="2448675"/>
            <a:ext cx="4730100" cy="10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Classe: </a:t>
            </a:r>
            <a:r>
              <a:rPr lang="pt-BR" sz="1350">
                <a:solidFill>
                  <a:schemeClr val="dk1"/>
                </a:solidFill>
                <a:latin typeface="DM Sans"/>
                <a:ea typeface="DM Sans"/>
                <a:cs typeface="DM Sans"/>
                <a:sym typeface="DM Sans"/>
              </a:rPr>
              <a:t>alface, queijo, molho especial, cebola e picles num pão com gergelim.</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p:txBody>
      </p:sp>
      <p:pic>
        <p:nvPicPr>
          <p:cNvPr id="415" name="Google Shape;415;p104"/>
          <p:cNvPicPr preferRelativeResize="0"/>
          <p:nvPr/>
        </p:nvPicPr>
        <p:blipFill rotWithShape="1">
          <a:blip r:embed="rId3">
            <a:alphaModFix/>
          </a:blip>
          <a:srcRect b="0" l="0" r="15561" t="0"/>
          <a:stretch/>
        </p:blipFill>
        <p:spPr>
          <a:xfrm>
            <a:off x="1455025" y="3142325"/>
            <a:ext cx="1533377" cy="121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05"/>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 x Objeto</a:t>
            </a:r>
            <a:endParaRPr b="1" sz="4000">
              <a:solidFill>
                <a:schemeClr val="dk1"/>
              </a:solidFill>
              <a:latin typeface="DM Sans"/>
              <a:ea typeface="DM Sans"/>
              <a:cs typeface="DM Sans"/>
              <a:sym typeface="DM Sans"/>
            </a:endParaRPr>
          </a:p>
        </p:txBody>
      </p:sp>
      <p:sp>
        <p:nvSpPr>
          <p:cNvPr id="421" name="Google Shape;421;p105"/>
          <p:cNvSpPr txBox="1"/>
          <p:nvPr/>
        </p:nvSpPr>
        <p:spPr>
          <a:xfrm>
            <a:off x="457725" y="2448675"/>
            <a:ext cx="4730100" cy="11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Classe: </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Um cachorro tem pelo, patas, late, corre e come.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Scooby-Doo, Marley, Laika, Rin Tin Tin, …. </a:t>
            </a:r>
            <a:endParaRPr b="1"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06"/>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Abstração</a:t>
            </a:r>
            <a:endParaRPr b="1" sz="4000">
              <a:solidFill>
                <a:schemeClr val="dk1"/>
              </a:solidFill>
              <a:latin typeface="DM Sans"/>
              <a:ea typeface="DM Sans"/>
              <a:cs typeface="DM Sans"/>
              <a:sym typeface="DM Sans"/>
            </a:endParaRPr>
          </a:p>
        </p:txBody>
      </p:sp>
      <p:sp>
        <p:nvSpPr>
          <p:cNvPr id="427" name="Google Shape;427;p106"/>
          <p:cNvSpPr txBox="1"/>
          <p:nvPr/>
        </p:nvSpPr>
        <p:spPr>
          <a:xfrm>
            <a:off x="457725" y="24486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Refere-se à capacidade de representar objetos do mundo real de maneira</a:t>
            </a:r>
            <a:r>
              <a:rPr b="1"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simplificada.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Abstrair algo significa esconder os detalhes da implementação dentro de algo – às vezes um protótipo, às vezes em uma função. </a:t>
            </a:r>
            <a:endParaRPr sz="1350">
              <a:solidFill>
                <a:schemeClr val="dk1"/>
              </a:solidFill>
              <a:latin typeface="DM Sans"/>
              <a:ea typeface="DM Sans"/>
              <a:cs typeface="DM Sans"/>
              <a:sym typeface="DM Sans"/>
            </a:endParaRPr>
          </a:p>
        </p:txBody>
      </p:sp>
      <p:pic>
        <p:nvPicPr>
          <p:cNvPr id="428" name="Google Shape;428;p106"/>
          <p:cNvPicPr preferRelativeResize="0"/>
          <p:nvPr/>
        </p:nvPicPr>
        <p:blipFill>
          <a:blip r:embed="rId3">
            <a:alphaModFix/>
          </a:blip>
          <a:stretch>
            <a:fillRect/>
          </a:stretch>
        </p:blipFill>
        <p:spPr>
          <a:xfrm>
            <a:off x="5187825" y="172125"/>
            <a:ext cx="2703024" cy="2016001"/>
          </a:xfrm>
          <a:prstGeom prst="rect">
            <a:avLst/>
          </a:prstGeom>
          <a:noFill/>
          <a:ln>
            <a:noFill/>
          </a:ln>
        </p:spPr>
      </p:pic>
      <p:pic>
        <p:nvPicPr>
          <p:cNvPr id="429" name="Google Shape;429;p106"/>
          <p:cNvPicPr preferRelativeResize="0"/>
          <p:nvPr/>
        </p:nvPicPr>
        <p:blipFill>
          <a:blip r:embed="rId4">
            <a:alphaModFix/>
          </a:blip>
          <a:stretch>
            <a:fillRect/>
          </a:stretch>
        </p:blipFill>
        <p:spPr>
          <a:xfrm>
            <a:off x="5353025" y="2571742"/>
            <a:ext cx="2801949" cy="1860883"/>
          </a:xfrm>
          <a:prstGeom prst="rect">
            <a:avLst/>
          </a:prstGeom>
          <a:noFill/>
          <a:ln>
            <a:noFill/>
          </a:ln>
        </p:spPr>
      </p:pic>
      <p:sp>
        <p:nvSpPr>
          <p:cNvPr id="430" name="Google Shape;430;p106"/>
          <p:cNvSpPr/>
          <p:nvPr/>
        </p:nvSpPr>
        <p:spPr>
          <a:xfrm>
            <a:off x="7197000" y="295575"/>
            <a:ext cx="544500" cy="204300"/>
          </a:xfrm>
          <a:prstGeom prst="roundRect">
            <a:avLst>
              <a:gd fmla="val 16667" name="adj"/>
            </a:avLst>
          </a:prstGeom>
          <a:solidFill>
            <a:srgbClr val="FDFDFD"/>
          </a:solidFill>
          <a:ln cap="flat" cmpd="sng" w="9525">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6"/>
          <p:cNvSpPr/>
          <p:nvPr/>
        </p:nvSpPr>
        <p:spPr>
          <a:xfrm rot="5400000">
            <a:off x="6046900" y="2270025"/>
            <a:ext cx="368100" cy="204300"/>
          </a:xfrm>
          <a:prstGeom prst="striped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0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Voltando…. o que é POO então?</a:t>
            </a:r>
            <a:endParaRPr b="1" sz="4000">
              <a:solidFill>
                <a:schemeClr val="dk1"/>
              </a:solidFill>
              <a:latin typeface="DM Sans"/>
              <a:ea typeface="DM Sans"/>
              <a:cs typeface="DM Sans"/>
              <a:sym typeface="DM Sans"/>
            </a:endParaRPr>
          </a:p>
        </p:txBody>
      </p:sp>
      <p:sp>
        <p:nvSpPr>
          <p:cNvPr id="438" name="Google Shape;438;p107"/>
          <p:cNvSpPr txBox="1"/>
          <p:nvPr/>
        </p:nvSpPr>
        <p:spPr>
          <a:xfrm>
            <a:off x="3649500" y="2642663"/>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A programação orientada a objetos (POO) é um </a:t>
            </a:r>
            <a:r>
              <a:rPr b="1" lang="pt-BR" sz="1350">
                <a:solidFill>
                  <a:schemeClr val="dk1"/>
                </a:solidFill>
                <a:latin typeface="DM Sans"/>
                <a:ea typeface="DM Sans"/>
                <a:cs typeface="DM Sans"/>
                <a:sym typeface="DM Sans"/>
              </a:rPr>
              <a:t>paradigma de programação </a:t>
            </a:r>
            <a:r>
              <a:rPr lang="pt-BR" sz="1350">
                <a:solidFill>
                  <a:schemeClr val="dk1"/>
                </a:solidFill>
                <a:latin typeface="DM Sans"/>
                <a:ea typeface="DM Sans"/>
                <a:cs typeface="DM Sans"/>
                <a:sym typeface="DM Sans"/>
              </a:rPr>
              <a:t>que se concentra na criação de </a:t>
            </a:r>
            <a:r>
              <a:rPr b="1" lang="pt-BR" sz="1350">
                <a:solidFill>
                  <a:schemeClr val="dk1"/>
                </a:solidFill>
                <a:latin typeface="DM Sans"/>
                <a:ea typeface="DM Sans"/>
                <a:cs typeface="DM Sans"/>
                <a:sym typeface="DM Sans"/>
              </a:rPr>
              <a:t>objetos</a:t>
            </a:r>
            <a:r>
              <a:rPr lang="pt-BR" sz="1350">
                <a:solidFill>
                  <a:schemeClr val="dk1"/>
                </a:solidFill>
                <a:latin typeface="DM Sans"/>
                <a:ea typeface="DM Sans"/>
                <a:cs typeface="DM Sans"/>
                <a:sym typeface="DM Sans"/>
              </a:rPr>
              <a:t>, que são instâncias de </a:t>
            </a:r>
            <a:r>
              <a:rPr b="1" lang="pt-BR" sz="1350">
                <a:solidFill>
                  <a:schemeClr val="dk1"/>
                </a:solidFill>
                <a:latin typeface="DM Sans"/>
                <a:ea typeface="DM Sans"/>
                <a:cs typeface="DM Sans"/>
                <a:sym typeface="DM Sans"/>
              </a:rPr>
              <a:t>classes</a:t>
            </a:r>
            <a:r>
              <a:rPr lang="pt-BR" sz="1350">
                <a:solidFill>
                  <a:schemeClr val="dk1"/>
                </a:solidFill>
                <a:latin typeface="DM Sans"/>
                <a:ea typeface="DM Sans"/>
                <a:cs typeface="DM Sans"/>
                <a:sym typeface="DM Sans"/>
              </a:rPr>
              <a:t>, para resolver problemas.</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0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História</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09"/>
          <p:cNvSpPr txBox="1"/>
          <p:nvPr/>
        </p:nvSpPr>
        <p:spPr>
          <a:xfrm>
            <a:off x="3649500" y="1104875"/>
            <a:ext cx="5494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POO</a:t>
            </a:r>
            <a:endParaRPr b="1" sz="4000">
              <a:solidFill>
                <a:schemeClr val="dk1"/>
              </a:solidFill>
              <a:latin typeface="DM Sans"/>
              <a:ea typeface="DM Sans"/>
              <a:cs typeface="DM Sans"/>
              <a:sym typeface="DM Sans"/>
            </a:endParaRPr>
          </a:p>
        </p:txBody>
      </p:sp>
      <p:sp>
        <p:nvSpPr>
          <p:cNvPr id="449" name="Google Shape;449;p109"/>
          <p:cNvSpPr txBox="1"/>
          <p:nvPr/>
        </p:nvSpPr>
        <p:spPr>
          <a:xfrm>
            <a:off x="3649500" y="221161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 termo Programação Orientada a Objetos (POO) foi criado por </a:t>
            </a:r>
            <a:r>
              <a:rPr b="1" lang="pt-BR" sz="1350">
                <a:latin typeface="DM Sans"/>
                <a:ea typeface="DM Sans"/>
                <a:cs typeface="DM Sans"/>
                <a:sym typeface="DM Sans"/>
              </a:rPr>
              <a:t>Alan Kay em 1970 </a:t>
            </a:r>
            <a:r>
              <a:rPr lang="pt-BR" sz="1350">
                <a:latin typeface="DM Sans"/>
                <a:ea typeface="DM Sans"/>
                <a:cs typeface="DM Sans"/>
                <a:sym typeface="DM Sans"/>
              </a:rPr>
              <a:t>e é considerado uma verdadeira revolução na computação. A POO tornou-se popular entre os programadores porque</a:t>
            </a:r>
            <a:r>
              <a:rPr b="1" lang="pt-BR" sz="1350">
                <a:highlight>
                  <a:srgbClr val="EAFF6A"/>
                </a:highlight>
                <a:latin typeface="DM Sans"/>
                <a:ea typeface="DM Sans"/>
                <a:cs typeface="DM Sans"/>
                <a:sym typeface="DM Sans"/>
              </a:rPr>
              <a:t> permitia a criação de programas mais complexos e mais fáceis de entender e modificar</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 partir daí, a POO começou a se desenvolver e a se espalhar para outras linguagens de programação, como Smalltalk, C++ e Java.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50" name="Google Shape;450;p109"/>
          <p:cNvPicPr preferRelativeResize="0"/>
          <p:nvPr/>
        </p:nvPicPr>
        <p:blipFill rotWithShape="1">
          <a:blip r:embed="rId3">
            <a:alphaModFix/>
          </a:blip>
          <a:srcRect b="0" l="8383" r="10611" t="0"/>
          <a:stretch/>
        </p:blipFill>
        <p:spPr>
          <a:xfrm>
            <a:off x="0" y="0"/>
            <a:ext cx="333322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10"/>
          <p:cNvSpPr txBox="1"/>
          <p:nvPr/>
        </p:nvSpPr>
        <p:spPr>
          <a:xfrm>
            <a:off x="877500" y="2187950"/>
            <a:ext cx="7389000" cy="1109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Classe e Objetos em Python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11"/>
          <p:cNvSpPr/>
          <p:nvPr/>
        </p:nvSpPr>
        <p:spPr>
          <a:xfrm>
            <a:off x="377175" y="89945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1"/>
          <p:cNvSpPr/>
          <p:nvPr/>
        </p:nvSpPr>
        <p:spPr>
          <a:xfrm>
            <a:off x="377175" y="149130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111"/>
          <p:cNvPicPr preferRelativeResize="0"/>
          <p:nvPr/>
        </p:nvPicPr>
        <p:blipFill>
          <a:blip r:embed="rId3">
            <a:alphaModFix/>
          </a:blip>
          <a:stretch>
            <a:fillRect/>
          </a:stretch>
        </p:blipFill>
        <p:spPr>
          <a:xfrm>
            <a:off x="396250" y="2197175"/>
            <a:ext cx="4275675" cy="2007775"/>
          </a:xfrm>
          <a:prstGeom prst="rect">
            <a:avLst/>
          </a:prstGeom>
          <a:noFill/>
          <a:ln>
            <a:noFill/>
          </a:ln>
        </p:spPr>
      </p:pic>
      <p:pic>
        <p:nvPicPr>
          <p:cNvPr id="463" name="Google Shape;463;p111"/>
          <p:cNvPicPr preferRelativeResize="0"/>
          <p:nvPr/>
        </p:nvPicPr>
        <p:blipFill>
          <a:blip r:embed="rId4">
            <a:alphaModFix/>
          </a:blip>
          <a:stretch>
            <a:fillRect/>
          </a:stretch>
        </p:blipFill>
        <p:spPr>
          <a:xfrm>
            <a:off x="4805900" y="2197163"/>
            <a:ext cx="4109001" cy="481275"/>
          </a:xfrm>
          <a:prstGeom prst="rect">
            <a:avLst/>
          </a:prstGeom>
          <a:noFill/>
          <a:ln>
            <a:noFill/>
          </a:ln>
        </p:spPr>
      </p:pic>
      <p:sp>
        <p:nvSpPr>
          <p:cNvPr id="464" name="Google Shape;464;p111"/>
          <p:cNvSpPr txBox="1"/>
          <p:nvPr>
            <p:ph type="title"/>
          </p:nvPr>
        </p:nvSpPr>
        <p:spPr>
          <a:xfrm>
            <a:off x="311700" y="445025"/>
            <a:ext cx="4875000" cy="12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Classe e Objetos em Python</a:t>
            </a:r>
            <a:endParaRPr b="1" sz="4400">
              <a:latin typeface="DM Sans"/>
              <a:ea typeface="DM Sans"/>
              <a:cs typeface="DM Sans"/>
              <a:sym typeface="DM Sans"/>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465" name="Google Shape;465;p11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9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342" name="Google Shape;342;p9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343" name="Google Shape;343;p9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12"/>
          <p:cNvSpPr/>
          <p:nvPr/>
        </p:nvSpPr>
        <p:spPr>
          <a:xfrm>
            <a:off x="377175" y="89945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2"/>
          <p:cNvSpPr/>
          <p:nvPr/>
        </p:nvSpPr>
        <p:spPr>
          <a:xfrm>
            <a:off x="377175" y="149130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2"/>
          <p:cNvSpPr txBox="1"/>
          <p:nvPr>
            <p:ph type="title"/>
          </p:nvPr>
        </p:nvSpPr>
        <p:spPr>
          <a:xfrm>
            <a:off x="311700" y="445025"/>
            <a:ext cx="4875000" cy="12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Classe e Objetos em Python</a:t>
            </a:r>
            <a:endParaRPr b="1" sz="4400">
              <a:latin typeface="DM Sans"/>
              <a:ea typeface="DM Sans"/>
              <a:cs typeface="DM Sans"/>
              <a:sym typeface="DM Sans"/>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73" name="Google Shape;473;p112"/>
          <p:cNvSpPr txBox="1"/>
          <p:nvPr>
            <p:ph idx="1" type="body"/>
          </p:nvPr>
        </p:nvSpPr>
        <p:spPr>
          <a:xfrm>
            <a:off x="3646450" y="4371700"/>
            <a:ext cx="2943900" cy="8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sz="1400">
                <a:solidFill>
                  <a:schemeClr val="dk1"/>
                </a:solidFill>
                <a:highlight>
                  <a:srgbClr val="EAFF6A"/>
                </a:highlight>
                <a:latin typeface="DM Sans"/>
                <a:ea typeface="DM Sans"/>
                <a:cs typeface="DM Sans"/>
                <a:sym typeface="DM Sans"/>
              </a:rPr>
              <a:t>Cachorro </a:t>
            </a:r>
            <a:r>
              <a:rPr lang="pt-BR" sz="1400">
                <a:solidFill>
                  <a:schemeClr val="dk1"/>
                </a:solidFill>
                <a:highlight>
                  <a:srgbClr val="EAFF6A"/>
                </a:highlight>
                <a:latin typeface="DM Sans"/>
                <a:ea typeface="DM Sans"/>
                <a:cs typeface="DM Sans"/>
                <a:sym typeface="DM Sans"/>
              </a:rPr>
              <a:t>é uma classe. </a:t>
            </a:r>
            <a:endParaRPr sz="1400">
              <a:solidFill>
                <a:schemeClr val="dk1"/>
              </a:solidFill>
              <a:highlight>
                <a:srgbClr val="EAFF6A"/>
              </a:highlight>
              <a:latin typeface="DM Sans"/>
              <a:ea typeface="DM Sans"/>
              <a:cs typeface="DM Sans"/>
              <a:sym typeface="DM Sans"/>
            </a:endParaRPr>
          </a:p>
        </p:txBody>
      </p:sp>
      <p:pic>
        <p:nvPicPr>
          <p:cNvPr id="474" name="Google Shape;474;p112"/>
          <p:cNvPicPr preferRelativeResize="0"/>
          <p:nvPr/>
        </p:nvPicPr>
        <p:blipFill>
          <a:blip r:embed="rId3">
            <a:alphaModFix/>
          </a:blip>
          <a:stretch>
            <a:fillRect/>
          </a:stretch>
        </p:blipFill>
        <p:spPr>
          <a:xfrm>
            <a:off x="386425" y="2036825"/>
            <a:ext cx="4275675" cy="2007775"/>
          </a:xfrm>
          <a:prstGeom prst="rect">
            <a:avLst/>
          </a:prstGeom>
          <a:noFill/>
          <a:ln>
            <a:noFill/>
          </a:ln>
        </p:spPr>
      </p:pic>
      <p:pic>
        <p:nvPicPr>
          <p:cNvPr id="475" name="Google Shape;475;p112"/>
          <p:cNvPicPr preferRelativeResize="0"/>
          <p:nvPr/>
        </p:nvPicPr>
        <p:blipFill>
          <a:blip r:embed="rId4">
            <a:alphaModFix/>
          </a:blip>
          <a:stretch>
            <a:fillRect/>
          </a:stretch>
        </p:blipFill>
        <p:spPr>
          <a:xfrm>
            <a:off x="4825575" y="2036825"/>
            <a:ext cx="4109001" cy="481275"/>
          </a:xfrm>
          <a:prstGeom prst="rect">
            <a:avLst/>
          </a:prstGeom>
          <a:noFill/>
          <a:ln>
            <a:noFill/>
          </a:ln>
        </p:spPr>
      </p:pic>
      <p:cxnSp>
        <p:nvCxnSpPr>
          <p:cNvPr id="476" name="Google Shape;476;p112"/>
          <p:cNvCxnSpPr/>
          <p:nvPr/>
        </p:nvCxnSpPr>
        <p:spPr>
          <a:xfrm>
            <a:off x="1792500" y="2389300"/>
            <a:ext cx="1913400" cy="20607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
        <p:nvSpPr>
          <p:cNvPr id="477" name="Google Shape;477;p112"/>
          <p:cNvSpPr txBox="1"/>
          <p:nvPr/>
        </p:nvSpPr>
        <p:spPr>
          <a:xfrm>
            <a:off x="5611500" y="3732525"/>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scooby </a:t>
            </a:r>
            <a:r>
              <a:rPr lang="pt-BR" sz="1350">
                <a:solidFill>
                  <a:schemeClr val="dk1"/>
                </a:solidFill>
                <a:highlight>
                  <a:srgbClr val="EAFF6A"/>
                </a:highlight>
                <a:latin typeface="DM Sans"/>
                <a:ea typeface="DM Sans"/>
                <a:cs typeface="DM Sans"/>
                <a:sym typeface="DM Sans"/>
              </a:rPr>
              <a:t>é um objeto.</a:t>
            </a:r>
            <a:endParaRPr sz="1350">
              <a:solidFill>
                <a:schemeClr val="dk1"/>
              </a:solidFill>
              <a:highlight>
                <a:srgbClr val="EAFF6A"/>
              </a:highlight>
              <a:latin typeface="DM Sans"/>
              <a:ea typeface="DM Sans"/>
              <a:cs typeface="DM Sans"/>
              <a:sym typeface="DM Sans"/>
            </a:endParaRPr>
          </a:p>
        </p:txBody>
      </p:sp>
      <p:cxnSp>
        <p:nvCxnSpPr>
          <p:cNvPr id="478" name="Google Shape;478;p112"/>
          <p:cNvCxnSpPr/>
          <p:nvPr/>
        </p:nvCxnSpPr>
        <p:spPr>
          <a:xfrm>
            <a:off x="5284025" y="2389300"/>
            <a:ext cx="809400" cy="13245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pic>
        <p:nvPicPr>
          <p:cNvPr id="479" name="Google Shape;479;p112"/>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13"/>
          <p:cNvSpPr/>
          <p:nvPr/>
        </p:nvSpPr>
        <p:spPr>
          <a:xfrm>
            <a:off x="377175" y="1491300"/>
            <a:ext cx="2267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11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6" name="Google Shape;486;p11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7" name="Google Shape;487;p11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Atributo</a:t>
            </a:r>
            <a:endParaRPr b="1" sz="4000">
              <a:solidFill>
                <a:schemeClr val="dk1"/>
              </a:solidFill>
              <a:latin typeface="DM Sans"/>
              <a:ea typeface="DM Sans"/>
              <a:cs typeface="DM Sans"/>
              <a:sym typeface="DM Sans"/>
            </a:endParaRPr>
          </a:p>
        </p:txBody>
      </p:sp>
      <p:sp>
        <p:nvSpPr>
          <p:cNvPr id="488" name="Google Shape;488;p113"/>
          <p:cNvSpPr txBox="1"/>
          <p:nvPr/>
        </p:nvSpPr>
        <p:spPr>
          <a:xfrm>
            <a:off x="457725" y="2290650"/>
            <a:ext cx="41541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Atributo </a:t>
            </a:r>
            <a:r>
              <a:rPr lang="pt-BR" sz="1350">
                <a:solidFill>
                  <a:schemeClr val="dk1"/>
                </a:solidFill>
                <a:latin typeface="DM Sans"/>
                <a:ea typeface="DM Sans"/>
                <a:cs typeface="DM Sans"/>
                <a:sym typeface="DM Sans"/>
              </a:rPr>
              <a:t>é uma variável que contém dados que são relevantes para um objeto específico. Atributos são definidos dentro da classe e são usados para armazenar informações sobre o estado interno de um objeto.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nome</a:t>
            </a:r>
            <a:r>
              <a:rPr lang="pt-BR" sz="1350">
                <a:solidFill>
                  <a:schemeClr val="dk1"/>
                </a:solidFill>
                <a:highlight>
                  <a:srgbClr val="EAFF6A"/>
                </a:highlight>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idade </a:t>
            </a:r>
            <a:r>
              <a:rPr lang="pt-BR" sz="1350">
                <a:solidFill>
                  <a:schemeClr val="dk1"/>
                </a:solidFill>
                <a:highlight>
                  <a:srgbClr val="EAFF6A"/>
                </a:highlight>
                <a:latin typeface="DM Sans"/>
                <a:ea typeface="DM Sans"/>
                <a:cs typeface="DM Sans"/>
                <a:sym typeface="DM Sans"/>
              </a:rPr>
              <a:t>e </a:t>
            </a:r>
            <a:r>
              <a:rPr b="1" lang="pt-BR" sz="1350">
                <a:solidFill>
                  <a:schemeClr val="dk1"/>
                </a:solidFill>
                <a:highlight>
                  <a:srgbClr val="EAFF6A"/>
                </a:highlight>
                <a:latin typeface="DM Sans"/>
                <a:ea typeface="DM Sans"/>
                <a:cs typeface="DM Sans"/>
                <a:sym typeface="DM Sans"/>
              </a:rPr>
              <a:t>raca </a:t>
            </a:r>
            <a:r>
              <a:rPr lang="pt-BR" sz="1350">
                <a:solidFill>
                  <a:schemeClr val="dk1"/>
                </a:solidFill>
                <a:highlight>
                  <a:srgbClr val="EAFF6A"/>
                </a:highlight>
                <a:latin typeface="DM Sans"/>
                <a:ea typeface="DM Sans"/>
                <a:cs typeface="DM Sans"/>
                <a:sym typeface="DM Sans"/>
              </a:rPr>
              <a:t>são atributos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id="489" name="Google Shape;489;p113"/>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490" name="Google Shape;490;p113"/>
          <p:cNvPicPr preferRelativeResize="0"/>
          <p:nvPr/>
        </p:nvPicPr>
        <p:blipFill>
          <a:blip r:embed="rId6">
            <a:alphaModFix/>
          </a:blip>
          <a:stretch>
            <a:fillRect/>
          </a:stretch>
        </p:blipFill>
        <p:spPr>
          <a:xfrm>
            <a:off x="5930488" y="2701600"/>
            <a:ext cx="3129424" cy="366550"/>
          </a:xfrm>
          <a:prstGeom prst="rect">
            <a:avLst/>
          </a:prstGeom>
          <a:noFill/>
          <a:ln>
            <a:noFill/>
          </a:ln>
        </p:spPr>
      </p:pic>
      <p:pic>
        <p:nvPicPr>
          <p:cNvPr id="491" name="Google Shape;491;p113"/>
          <p:cNvPicPr preferRelativeResize="0"/>
          <p:nvPr/>
        </p:nvPicPr>
        <p:blipFill>
          <a:blip r:embed="rId7">
            <a:alphaModFix/>
          </a:blip>
          <a:stretch>
            <a:fillRect/>
          </a:stretch>
        </p:blipFill>
        <p:spPr>
          <a:xfrm>
            <a:off x="6547262" y="3262173"/>
            <a:ext cx="1895875" cy="1091150"/>
          </a:xfrm>
          <a:prstGeom prst="rect">
            <a:avLst/>
          </a:prstGeom>
          <a:noFill/>
          <a:ln>
            <a:noFill/>
          </a:ln>
        </p:spPr>
      </p:pic>
      <p:cxnSp>
        <p:nvCxnSpPr>
          <p:cNvPr id="492" name="Google Shape;492;p113"/>
          <p:cNvCxnSpPr/>
          <p:nvPr/>
        </p:nvCxnSpPr>
        <p:spPr>
          <a:xfrm flipH="1">
            <a:off x="3584775" y="1839025"/>
            <a:ext cx="3110400" cy="19467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14"/>
          <p:cNvSpPr/>
          <p:nvPr/>
        </p:nvSpPr>
        <p:spPr>
          <a:xfrm>
            <a:off x="377175" y="1491300"/>
            <a:ext cx="2177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11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99" name="Google Shape;499;p11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00" name="Google Shape;500;p11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Metódo</a:t>
            </a:r>
            <a:endParaRPr b="1" sz="4000">
              <a:solidFill>
                <a:schemeClr val="dk1"/>
              </a:solidFill>
              <a:latin typeface="DM Sans"/>
              <a:ea typeface="DM Sans"/>
              <a:cs typeface="DM Sans"/>
              <a:sym typeface="DM Sans"/>
            </a:endParaRPr>
          </a:p>
        </p:txBody>
      </p:sp>
      <p:sp>
        <p:nvSpPr>
          <p:cNvPr id="501" name="Google Shape;501;p114"/>
          <p:cNvSpPr txBox="1"/>
          <p:nvPr/>
        </p:nvSpPr>
        <p:spPr>
          <a:xfrm>
            <a:off x="457725" y="2290650"/>
            <a:ext cx="4154100" cy="18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Métodos </a:t>
            </a:r>
            <a:r>
              <a:rPr lang="pt-BR" sz="1350">
                <a:solidFill>
                  <a:schemeClr val="dk1"/>
                </a:solidFill>
                <a:latin typeface="DM Sans"/>
                <a:ea typeface="DM Sans"/>
                <a:cs typeface="DM Sans"/>
                <a:sym typeface="DM Sans"/>
              </a:rPr>
              <a:t>em classe são funções definidas dentro de uma classe que são usadas para realizar ações ou operações relacionadas a objetos criados a partir daquela classe.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latir </a:t>
            </a:r>
            <a:r>
              <a:rPr lang="pt-BR" sz="1350">
                <a:solidFill>
                  <a:schemeClr val="dk1"/>
                </a:solidFill>
                <a:highlight>
                  <a:srgbClr val="EAFF6A"/>
                </a:highlight>
                <a:latin typeface="DM Sans"/>
                <a:ea typeface="DM Sans"/>
                <a:cs typeface="DM Sans"/>
                <a:sym typeface="DM Sans"/>
              </a:rPr>
              <a:t>é um método.</a:t>
            </a:r>
            <a:endParaRPr sz="1350">
              <a:solidFill>
                <a:schemeClr val="dk1"/>
              </a:solidFill>
              <a:latin typeface="DM Sans"/>
              <a:ea typeface="DM Sans"/>
              <a:cs typeface="DM Sans"/>
              <a:sym typeface="DM Sans"/>
            </a:endParaRPr>
          </a:p>
        </p:txBody>
      </p:sp>
      <p:pic>
        <p:nvPicPr>
          <p:cNvPr id="502" name="Google Shape;502;p114"/>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503" name="Google Shape;503;p114"/>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504" name="Google Shape;504;p114"/>
          <p:cNvCxnSpPr/>
          <p:nvPr/>
        </p:nvCxnSpPr>
        <p:spPr>
          <a:xfrm flipH="1">
            <a:off x="2155225" y="2140725"/>
            <a:ext cx="4166400" cy="20043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pic>
        <p:nvPicPr>
          <p:cNvPr id="505" name="Google Shape;505;p114"/>
          <p:cNvPicPr preferRelativeResize="0"/>
          <p:nvPr/>
        </p:nvPicPr>
        <p:blipFill>
          <a:blip r:embed="rId7">
            <a:alphaModFix/>
          </a:blip>
          <a:stretch>
            <a:fillRect/>
          </a:stretch>
        </p:blipFill>
        <p:spPr>
          <a:xfrm>
            <a:off x="6568862" y="3245999"/>
            <a:ext cx="1852675" cy="114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5"/>
          <p:cNvSpPr/>
          <p:nvPr/>
        </p:nvSpPr>
        <p:spPr>
          <a:xfrm>
            <a:off x="377175" y="1491300"/>
            <a:ext cx="2936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11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12" name="Google Shape;512;p11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3" name="Google Shape;513;p11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Construtor</a:t>
            </a:r>
            <a:endParaRPr b="1" sz="4000">
              <a:solidFill>
                <a:schemeClr val="dk1"/>
              </a:solidFill>
              <a:latin typeface="DM Sans"/>
              <a:ea typeface="DM Sans"/>
              <a:cs typeface="DM Sans"/>
              <a:sym typeface="DM Sans"/>
            </a:endParaRPr>
          </a:p>
        </p:txBody>
      </p:sp>
      <p:sp>
        <p:nvSpPr>
          <p:cNvPr id="514" name="Google Shape;514;p115"/>
          <p:cNvSpPr txBox="1"/>
          <p:nvPr/>
        </p:nvSpPr>
        <p:spPr>
          <a:xfrm>
            <a:off x="457725" y="2290650"/>
            <a:ext cx="41541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construtor é um </a:t>
            </a:r>
            <a:r>
              <a:rPr b="1" lang="pt-BR" sz="1350">
                <a:solidFill>
                  <a:schemeClr val="dk1"/>
                </a:solidFill>
                <a:latin typeface="DM Sans"/>
                <a:ea typeface="DM Sans"/>
                <a:cs typeface="DM Sans"/>
                <a:sym typeface="DM Sans"/>
              </a:rPr>
              <a:t>método </a:t>
            </a:r>
            <a:r>
              <a:rPr lang="pt-BR" sz="1350">
                <a:solidFill>
                  <a:schemeClr val="dk1"/>
                </a:solidFill>
                <a:latin typeface="DM Sans"/>
                <a:ea typeface="DM Sans"/>
                <a:cs typeface="DM Sans"/>
                <a:sym typeface="DM Sans"/>
              </a:rPr>
              <a:t>especial que é chamado quando um objeto da classe é criado. Ele é usado para inicializar os atributos do objeto com valores específicos ou para executar outras instruções de inicialização.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highlight>
                  <a:srgbClr val="EAFF6A"/>
                </a:highlight>
                <a:latin typeface="DM Sans"/>
                <a:ea typeface="DM Sans"/>
                <a:cs typeface="DM Sans"/>
                <a:sym typeface="DM Sans"/>
              </a:rPr>
              <a:t>__init__ é um construtor.</a:t>
            </a:r>
            <a:endParaRPr b="1" sz="1350">
              <a:solidFill>
                <a:schemeClr val="dk1"/>
              </a:solidFill>
              <a:highlight>
                <a:srgbClr val="EAFF6A"/>
              </a:highlight>
              <a:latin typeface="DM Sans"/>
              <a:ea typeface="DM Sans"/>
              <a:cs typeface="DM Sans"/>
              <a:sym typeface="DM Sans"/>
            </a:endParaRPr>
          </a:p>
        </p:txBody>
      </p:sp>
      <p:pic>
        <p:nvPicPr>
          <p:cNvPr id="515" name="Google Shape;515;p115"/>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516" name="Google Shape;516;p115"/>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517" name="Google Shape;517;p115"/>
          <p:cNvCxnSpPr/>
          <p:nvPr/>
        </p:nvCxnSpPr>
        <p:spPr>
          <a:xfrm flipH="1">
            <a:off x="3692175" y="1415175"/>
            <a:ext cx="3132300" cy="27585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16"/>
          <p:cNvSpPr/>
          <p:nvPr/>
        </p:nvSpPr>
        <p:spPr>
          <a:xfrm>
            <a:off x="377175" y="1491300"/>
            <a:ext cx="1150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11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24" name="Google Shape;524;p11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5" name="Google Shape;525;p11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self</a:t>
            </a:r>
            <a:endParaRPr b="1" sz="4000">
              <a:solidFill>
                <a:schemeClr val="dk1"/>
              </a:solidFill>
              <a:latin typeface="DM Sans"/>
              <a:ea typeface="DM Sans"/>
              <a:cs typeface="DM Sans"/>
              <a:sym typeface="DM Sans"/>
            </a:endParaRPr>
          </a:p>
        </p:txBody>
      </p:sp>
      <p:sp>
        <p:nvSpPr>
          <p:cNvPr id="526" name="Google Shape;526;p116"/>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self</a:t>
            </a:r>
            <a:r>
              <a:rPr lang="pt-BR" sz="1350">
                <a:solidFill>
                  <a:schemeClr val="dk1"/>
                </a:solidFill>
                <a:highlight>
                  <a:srgbClr val="EAFF6A"/>
                </a:highlight>
                <a:latin typeface="DM Sans"/>
                <a:ea typeface="DM Sans"/>
                <a:cs typeface="DM Sans"/>
                <a:sym typeface="DM Sans"/>
              </a:rPr>
              <a:t> é uma referência ao objeto chamando o método</a:t>
            </a:r>
            <a:r>
              <a:rPr lang="pt-BR" sz="1350">
                <a:solidFill>
                  <a:schemeClr val="dk1"/>
                </a:solidFill>
                <a:latin typeface="DM Sans"/>
                <a:ea typeface="DM Sans"/>
                <a:cs typeface="DM Sans"/>
                <a:sym typeface="DM Sans"/>
              </a:rPr>
              <a:t>. Todos os métodos da classe devem ter o parâmetro self como o primeiro parâmetro.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527" name="Google Shape;527;p116"/>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528" name="Google Shape;528;p116"/>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529" name="Google Shape;529;p116"/>
          <p:cNvCxnSpPr/>
          <p:nvPr/>
        </p:nvCxnSpPr>
        <p:spPr>
          <a:xfrm flipH="1">
            <a:off x="4180950" y="1587600"/>
            <a:ext cx="2212500" cy="7326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
        <p:nvSpPr>
          <p:cNvPr id="530" name="Google Shape;530;p116"/>
          <p:cNvSpPr/>
          <p:nvPr/>
        </p:nvSpPr>
        <p:spPr>
          <a:xfrm>
            <a:off x="6573075" y="1366850"/>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6"/>
          <p:cNvSpPr/>
          <p:nvPr/>
        </p:nvSpPr>
        <p:spPr>
          <a:xfrm>
            <a:off x="7142125" y="12175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6"/>
          <p:cNvSpPr/>
          <p:nvPr/>
        </p:nvSpPr>
        <p:spPr>
          <a:xfrm>
            <a:off x="6573075" y="15336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6"/>
          <p:cNvSpPr/>
          <p:nvPr/>
        </p:nvSpPr>
        <p:spPr>
          <a:xfrm>
            <a:off x="6573075" y="16860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6"/>
          <p:cNvSpPr/>
          <p:nvPr/>
        </p:nvSpPr>
        <p:spPr>
          <a:xfrm>
            <a:off x="6976900" y="2005200"/>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p117"/>
          <p:cNvGrpSpPr/>
          <p:nvPr/>
        </p:nvGrpSpPr>
        <p:grpSpPr>
          <a:xfrm>
            <a:off x="473370" y="619431"/>
            <a:ext cx="738905" cy="738905"/>
            <a:chOff x="575612" y="1950748"/>
            <a:chExt cx="431100" cy="431100"/>
          </a:xfrm>
        </p:grpSpPr>
        <p:sp>
          <p:nvSpPr>
            <p:cNvPr id="540" name="Google Shape;540;p11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11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42" name="Google Shape;542;p11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43" name="Google Shape;543;p117"/>
          <p:cNvSpPr txBox="1"/>
          <p:nvPr/>
        </p:nvSpPr>
        <p:spPr>
          <a:xfrm>
            <a:off x="1445150" y="1281225"/>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Olhando esse exemplo, </a:t>
            </a:r>
            <a:endParaRPr sz="1900">
              <a:solidFill>
                <a:srgbClr val="B7B7B7"/>
              </a:solidFill>
              <a:latin typeface="DM Sans"/>
              <a:ea typeface="DM Sans"/>
              <a:cs typeface="DM Sans"/>
              <a:sym typeface="DM Sans"/>
            </a:endParaRPr>
          </a:p>
          <a:p>
            <a:pPr indent="0" lvl="0" marL="0" rtl="0" algn="l">
              <a:spcBef>
                <a:spcPts val="0"/>
              </a:spcBef>
              <a:spcAft>
                <a:spcPts val="0"/>
              </a:spcAft>
              <a:buNone/>
            </a:pPr>
            <a:r>
              <a:rPr lang="pt-BR" sz="1900">
                <a:solidFill>
                  <a:srgbClr val="B7B7B7"/>
                </a:solidFill>
                <a:latin typeface="DM Sans"/>
                <a:ea typeface="DM Sans"/>
                <a:cs typeface="DM Sans"/>
                <a:sym typeface="DM Sans"/>
              </a:rPr>
              <a:t>indique o que é:</a:t>
            </a:r>
            <a:endParaRPr sz="1900">
              <a:solidFill>
                <a:srgbClr val="B7B7B7"/>
              </a:solidFill>
              <a:latin typeface="DM Sans"/>
              <a:ea typeface="DM Sans"/>
              <a:cs typeface="DM Sans"/>
              <a:sym typeface="DM Sans"/>
            </a:endParaRPr>
          </a:p>
        </p:txBody>
      </p:sp>
      <p:sp>
        <p:nvSpPr>
          <p:cNvPr id="544" name="Google Shape;544;p117"/>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sp>
        <p:nvSpPr>
          <p:cNvPr id="545" name="Google Shape;545;p117"/>
          <p:cNvSpPr txBox="1"/>
          <p:nvPr/>
        </p:nvSpPr>
        <p:spPr>
          <a:xfrm>
            <a:off x="1445150" y="1870575"/>
            <a:ext cx="4233300" cy="1639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A classe</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 objeto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 método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Os atributos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546" name="Google Shape;546;p117"/>
          <p:cNvPicPr preferRelativeResize="0"/>
          <p:nvPr/>
        </p:nvPicPr>
        <p:blipFill>
          <a:blip r:embed="rId4">
            <a:alphaModFix/>
          </a:blip>
          <a:stretch>
            <a:fillRect/>
          </a:stretch>
        </p:blipFill>
        <p:spPr>
          <a:xfrm>
            <a:off x="4935900" y="801750"/>
            <a:ext cx="2541666" cy="1404610"/>
          </a:xfrm>
          <a:prstGeom prst="rect">
            <a:avLst/>
          </a:prstGeom>
          <a:noFill/>
          <a:ln>
            <a:noFill/>
          </a:ln>
        </p:spPr>
      </p:pic>
      <p:pic>
        <p:nvPicPr>
          <p:cNvPr id="547" name="Google Shape;547;p117"/>
          <p:cNvPicPr preferRelativeResize="0"/>
          <p:nvPr/>
        </p:nvPicPr>
        <p:blipFill>
          <a:blip r:embed="rId5">
            <a:alphaModFix/>
          </a:blip>
          <a:stretch>
            <a:fillRect/>
          </a:stretch>
        </p:blipFill>
        <p:spPr>
          <a:xfrm>
            <a:off x="4935894" y="3781126"/>
            <a:ext cx="2250471" cy="931724"/>
          </a:xfrm>
          <a:prstGeom prst="rect">
            <a:avLst/>
          </a:prstGeom>
          <a:noFill/>
          <a:ln>
            <a:noFill/>
          </a:ln>
        </p:spPr>
      </p:pic>
      <p:pic>
        <p:nvPicPr>
          <p:cNvPr id="548" name="Google Shape;548;p117"/>
          <p:cNvPicPr preferRelativeResize="0"/>
          <p:nvPr/>
        </p:nvPicPr>
        <p:blipFill>
          <a:blip r:embed="rId6">
            <a:alphaModFix/>
          </a:blip>
          <a:stretch>
            <a:fillRect/>
          </a:stretch>
        </p:blipFill>
        <p:spPr>
          <a:xfrm>
            <a:off x="4935891" y="2322928"/>
            <a:ext cx="1545859" cy="13416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553" name="Google Shape;553;p118"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554" name="Google Shape;554;p11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55" name="Google Shape;555;p11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11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61" name="Google Shape;561;p11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562" name="Google Shape;562;p119"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2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Bibliotecas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1"/>
          <p:cNvSpPr/>
          <p:nvPr/>
        </p:nvSpPr>
        <p:spPr>
          <a:xfrm>
            <a:off x="377175" y="1491300"/>
            <a:ext cx="2976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121"/>
          <p:cNvPicPr preferRelativeResize="0"/>
          <p:nvPr/>
        </p:nvPicPr>
        <p:blipFill rotWithShape="1">
          <a:blip r:embed="rId3">
            <a:alphaModFix/>
          </a:blip>
          <a:srcRect b="0" l="28630" r="28630" t="0"/>
          <a:stretch/>
        </p:blipFill>
        <p:spPr>
          <a:xfrm>
            <a:off x="5846650" y="0"/>
            <a:ext cx="3297375" cy="5143501"/>
          </a:xfrm>
          <a:prstGeom prst="rect">
            <a:avLst/>
          </a:prstGeom>
          <a:noFill/>
          <a:ln>
            <a:noFill/>
          </a:ln>
        </p:spPr>
      </p:pic>
      <p:sp>
        <p:nvSpPr>
          <p:cNvPr id="574" name="Google Shape;574;p12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a:t>
            </a:r>
            <a:endParaRPr b="1" sz="4000">
              <a:solidFill>
                <a:schemeClr val="dk1"/>
              </a:solidFill>
              <a:latin typeface="DM Sans"/>
              <a:ea typeface="DM Sans"/>
              <a:cs typeface="DM Sans"/>
              <a:sym typeface="DM Sans"/>
            </a:endParaRPr>
          </a:p>
        </p:txBody>
      </p:sp>
      <p:pic>
        <p:nvPicPr>
          <p:cNvPr id="575" name="Google Shape;575;p12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76" name="Google Shape;576;p121"/>
          <p:cNvSpPr txBox="1"/>
          <p:nvPr/>
        </p:nvSpPr>
        <p:spPr>
          <a:xfrm>
            <a:off x="549525" y="2192888"/>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As</a:t>
            </a:r>
            <a:r>
              <a:rPr b="1" lang="pt-BR" sz="1350">
                <a:latin typeface="DM Sans"/>
                <a:ea typeface="DM Sans"/>
                <a:cs typeface="DM Sans"/>
                <a:sym typeface="DM Sans"/>
              </a:rPr>
              <a:t> </a:t>
            </a:r>
            <a:r>
              <a:rPr b="1" lang="pt-BR" sz="1350">
                <a:highlight>
                  <a:srgbClr val="EAFF6A"/>
                </a:highlight>
                <a:latin typeface="DM Sans"/>
                <a:ea typeface="DM Sans"/>
                <a:cs typeface="DM Sans"/>
                <a:sym typeface="DM Sans"/>
              </a:rPr>
              <a:t>bibliotecas </a:t>
            </a:r>
            <a:r>
              <a:rPr b="1" lang="pt-BR" sz="1350">
                <a:latin typeface="DM Sans"/>
                <a:ea typeface="DM Sans"/>
                <a:cs typeface="DM Sans"/>
                <a:sym typeface="DM Sans"/>
              </a:rPr>
              <a:t>permitem que os programadores aproveitem as funcionalidades já implementadas em vez de ter que escrever tudo do zero.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Muitas bibliotecas estão escritas em POO e fornecem uma estrutura organizada e coesa para o código, o que pode torná-lo mais fácil de entender e manter.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uso de bibliotecas é essencial para tornar a programação mais eficiente e produtiva.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9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349" name="Google Shape;349;p95"/>
          <p:cNvSpPr txBox="1"/>
          <p:nvPr/>
        </p:nvSpPr>
        <p:spPr>
          <a:xfrm>
            <a:off x="370675" y="2368625"/>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Funções</a:t>
            </a:r>
            <a:endParaRPr sz="1350">
              <a:solidFill>
                <a:schemeClr val="lt1"/>
              </a:solidFill>
              <a:latin typeface="DM Sans"/>
              <a:ea typeface="DM Sans"/>
              <a:cs typeface="DM Sans"/>
              <a:sym typeface="DM Sans"/>
            </a:endParaRPr>
          </a:p>
        </p:txBody>
      </p:sp>
      <p:sp>
        <p:nvSpPr>
          <p:cNvPr id="350" name="Google Shape;350;p95"/>
          <p:cNvSpPr txBox="1"/>
          <p:nvPr/>
        </p:nvSpPr>
        <p:spPr>
          <a:xfrm>
            <a:off x="2833025" y="2375550"/>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Lambda</a:t>
            </a:r>
            <a:endParaRPr sz="1350">
              <a:solidFill>
                <a:schemeClr val="lt1"/>
              </a:solidFill>
              <a:latin typeface="DM Sans"/>
              <a:ea typeface="DM Sans"/>
              <a:cs typeface="DM Sans"/>
              <a:sym typeface="DM Sans"/>
            </a:endParaRPr>
          </a:p>
        </p:txBody>
      </p:sp>
      <p:sp>
        <p:nvSpPr>
          <p:cNvPr id="351" name="Google Shape;351;p95"/>
          <p:cNvSpPr txBox="1"/>
          <p:nvPr/>
        </p:nvSpPr>
        <p:spPr>
          <a:xfrm>
            <a:off x="5856325" y="2375550"/>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Date/Time</a:t>
            </a:r>
            <a:endParaRPr sz="1350">
              <a:solidFill>
                <a:schemeClr val="lt1"/>
              </a:solidFill>
              <a:latin typeface="DM Sans"/>
              <a:ea typeface="DM Sans"/>
              <a:cs typeface="DM Sans"/>
              <a:sym typeface="DM Sans"/>
            </a:endParaRPr>
          </a:p>
        </p:txBody>
      </p:sp>
      <p:pic>
        <p:nvPicPr>
          <p:cNvPr id="352" name="Google Shape;352;p95"/>
          <p:cNvPicPr preferRelativeResize="0"/>
          <p:nvPr/>
        </p:nvPicPr>
        <p:blipFill>
          <a:blip r:embed="rId3">
            <a:alphaModFix/>
          </a:blip>
          <a:stretch>
            <a:fillRect/>
          </a:stretch>
        </p:blipFill>
        <p:spPr>
          <a:xfrm>
            <a:off x="603350" y="2913550"/>
            <a:ext cx="1659500" cy="1544475"/>
          </a:xfrm>
          <a:prstGeom prst="rect">
            <a:avLst/>
          </a:prstGeom>
          <a:noFill/>
          <a:ln>
            <a:noFill/>
          </a:ln>
        </p:spPr>
      </p:pic>
      <p:pic>
        <p:nvPicPr>
          <p:cNvPr id="353" name="Google Shape;353;p95"/>
          <p:cNvPicPr preferRelativeResize="0"/>
          <p:nvPr/>
        </p:nvPicPr>
        <p:blipFill>
          <a:blip r:embed="rId4">
            <a:alphaModFix/>
          </a:blip>
          <a:stretch>
            <a:fillRect/>
          </a:stretch>
        </p:blipFill>
        <p:spPr>
          <a:xfrm>
            <a:off x="2833013" y="2913544"/>
            <a:ext cx="2600099" cy="1016356"/>
          </a:xfrm>
          <a:prstGeom prst="rect">
            <a:avLst/>
          </a:prstGeom>
          <a:noFill/>
          <a:ln>
            <a:noFill/>
          </a:ln>
        </p:spPr>
      </p:pic>
      <p:pic>
        <p:nvPicPr>
          <p:cNvPr id="354" name="Google Shape;354;p95"/>
          <p:cNvPicPr preferRelativeResize="0"/>
          <p:nvPr/>
        </p:nvPicPr>
        <p:blipFill>
          <a:blip r:embed="rId5">
            <a:alphaModFix/>
          </a:blip>
          <a:stretch>
            <a:fillRect/>
          </a:stretch>
        </p:blipFill>
        <p:spPr>
          <a:xfrm>
            <a:off x="5856318" y="2884800"/>
            <a:ext cx="2730957" cy="1016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22"/>
          <p:cNvSpPr/>
          <p:nvPr/>
        </p:nvSpPr>
        <p:spPr>
          <a:xfrm>
            <a:off x="377175" y="975650"/>
            <a:ext cx="3016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2"/>
          <p:cNvSpPr/>
          <p:nvPr/>
        </p:nvSpPr>
        <p:spPr>
          <a:xfrm>
            <a:off x="377175" y="1491300"/>
            <a:ext cx="3116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12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84" name="Google Shape;584;p12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5" name="Google Shape;585;p122"/>
          <p:cNvSpPr txBox="1"/>
          <p:nvPr/>
        </p:nvSpPr>
        <p:spPr>
          <a:xfrm>
            <a:off x="499800" y="5897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 Importação</a:t>
            </a:r>
            <a:endParaRPr b="1" sz="4000">
              <a:solidFill>
                <a:schemeClr val="dk1"/>
              </a:solidFill>
              <a:latin typeface="DM Sans"/>
              <a:ea typeface="DM Sans"/>
              <a:cs typeface="DM Sans"/>
              <a:sym typeface="DM Sans"/>
            </a:endParaRPr>
          </a:p>
        </p:txBody>
      </p:sp>
      <p:sp>
        <p:nvSpPr>
          <p:cNvPr id="586" name="Google Shape;586;p122"/>
          <p:cNvSpPr txBox="1"/>
          <p:nvPr/>
        </p:nvSpPr>
        <p:spPr>
          <a:xfrm>
            <a:off x="508000" y="1909925"/>
            <a:ext cx="48510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Importação direta:</a:t>
            </a:r>
            <a:r>
              <a:rPr lang="pt-BR" sz="1350">
                <a:solidFill>
                  <a:schemeClr val="dk1"/>
                </a:solidFill>
                <a:latin typeface="DM Sans"/>
                <a:ea typeface="DM Sans"/>
                <a:cs typeface="DM Sans"/>
                <a:sym typeface="DM Sans"/>
              </a:rPr>
              <a:t> A forma mais comum de instanciar por importação direta do módulo.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latin typeface="DM Sans"/>
                <a:ea typeface="DM Sans"/>
                <a:cs typeface="DM Sans"/>
                <a:sym typeface="DM Sans"/>
              </a:rPr>
              <a:t>Importação com alias:</a:t>
            </a:r>
            <a:r>
              <a:rPr lang="pt-BR" sz="1350">
                <a:solidFill>
                  <a:schemeClr val="dk1"/>
                </a:solidFill>
                <a:latin typeface="DM Sans"/>
                <a:ea typeface="DM Sans"/>
                <a:cs typeface="DM Sans"/>
                <a:sym typeface="DM Sans"/>
              </a:rPr>
              <a:t> dar um nome mais curto a uma biblioteca, criando um objeto, para evitar digitar um nome longo repetidamente.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Importação seletiva:</a:t>
            </a:r>
            <a:r>
              <a:rPr lang="pt-BR" sz="1350">
                <a:solidFill>
                  <a:schemeClr val="dk1"/>
                </a:solidFill>
                <a:latin typeface="DM Sans"/>
                <a:ea typeface="DM Sans"/>
                <a:cs typeface="DM Sans"/>
                <a:sym typeface="DM Sans"/>
              </a:rPr>
              <a:t> importar apenas as partes específicas da biblioteca que deseja usar. Isso pode economizar tempo e memória. Você também pode importar todas as funções e classes de uma biblioteca usando o caractere asterisco *</a:t>
            </a:r>
            <a:endParaRPr b="1" sz="1350">
              <a:solidFill>
                <a:schemeClr val="dk1"/>
              </a:solidFill>
              <a:highlight>
                <a:srgbClr val="EAFF6A"/>
              </a:highlight>
              <a:latin typeface="DM Sans"/>
              <a:ea typeface="DM Sans"/>
              <a:cs typeface="DM Sans"/>
              <a:sym typeface="DM Sans"/>
            </a:endParaRPr>
          </a:p>
        </p:txBody>
      </p:sp>
      <p:pic>
        <p:nvPicPr>
          <p:cNvPr id="587" name="Google Shape;587;p122"/>
          <p:cNvPicPr preferRelativeResize="0"/>
          <p:nvPr/>
        </p:nvPicPr>
        <p:blipFill>
          <a:blip r:embed="rId5">
            <a:alphaModFix/>
          </a:blip>
          <a:stretch>
            <a:fillRect/>
          </a:stretch>
        </p:blipFill>
        <p:spPr>
          <a:xfrm>
            <a:off x="6139081" y="1990454"/>
            <a:ext cx="1707511" cy="1163498"/>
          </a:xfrm>
          <a:prstGeom prst="rect">
            <a:avLst/>
          </a:prstGeom>
          <a:noFill/>
          <a:ln>
            <a:noFill/>
          </a:ln>
        </p:spPr>
      </p:pic>
      <p:pic>
        <p:nvPicPr>
          <p:cNvPr id="588" name="Google Shape;588;p122"/>
          <p:cNvPicPr preferRelativeResize="0"/>
          <p:nvPr/>
        </p:nvPicPr>
        <p:blipFill>
          <a:blip r:embed="rId6">
            <a:alphaModFix/>
          </a:blip>
          <a:stretch>
            <a:fillRect/>
          </a:stretch>
        </p:blipFill>
        <p:spPr>
          <a:xfrm>
            <a:off x="6063775" y="734837"/>
            <a:ext cx="2862851" cy="1163498"/>
          </a:xfrm>
          <a:prstGeom prst="rect">
            <a:avLst/>
          </a:prstGeom>
          <a:noFill/>
          <a:ln>
            <a:noFill/>
          </a:ln>
        </p:spPr>
      </p:pic>
      <p:pic>
        <p:nvPicPr>
          <p:cNvPr id="589" name="Google Shape;589;p122"/>
          <p:cNvPicPr preferRelativeResize="0"/>
          <p:nvPr/>
        </p:nvPicPr>
        <p:blipFill>
          <a:blip r:embed="rId7">
            <a:alphaModFix/>
          </a:blip>
          <a:stretch>
            <a:fillRect/>
          </a:stretch>
        </p:blipFill>
        <p:spPr>
          <a:xfrm>
            <a:off x="6136092" y="3246065"/>
            <a:ext cx="2718217" cy="11634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3"/>
          <p:cNvSpPr/>
          <p:nvPr/>
        </p:nvSpPr>
        <p:spPr>
          <a:xfrm>
            <a:off x="377175" y="1491300"/>
            <a:ext cx="3076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12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96" name="Google Shape;596;p12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7" name="Google Shape;597;p123"/>
          <p:cNvSpPr txBox="1"/>
          <p:nvPr/>
        </p:nvSpPr>
        <p:spPr>
          <a:xfrm>
            <a:off x="508000" y="1010650"/>
            <a:ext cx="5346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 </a:t>
            </a:r>
            <a:endParaRPr b="1" sz="4000">
              <a:solidFill>
                <a:schemeClr val="dk1"/>
              </a:solidFill>
              <a:latin typeface="DM Sans"/>
              <a:ea typeface="DM Sans"/>
              <a:cs typeface="DM Sans"/>
              <a:sym typeface="DM Sans"/>
            </a:endParaRPr>
          </a:p>
        </p:txBody>
      </p:sp>
      <p:sp>
        <p:nvSpPr>
          <p:cNvPr id="598" name="Google Shape;598;p123"/>
          <p:cNvSpPr txBox="1"/>
          <p:nvPr/>
        </p:nvSpPr>
        <p:spPr>
          <a:xfrm>
            <a:off x="508000" y="1981775"/>
            <a:ext cx="48510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É possível instanciar funções e classes de outros arquivos python que estão na mesma pasta usando os comandos de importação.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599" name="Google Shape;599;p123"/>
          <p:cNvPicPr preferRelativeResize="0"/>
          <p:nvPr/>
        </p:nvPicPr>
        <p:blipFill>
          <a:blip r:embed="rId5">
            <a:alphaModFix/>
          </a:blip>
          <a:stretch>
            <a:fillRect/>
          </a:stretch>
        </p:blipFill>
        <p:spPr>
          <a:xfrm>
            <a:off x="6060725" y="2907125"/>
            <a:ext cx="2694507" cy="1293000"/>
          </a:xfrm>
          <a:prstGeom prst="rect">
            <a:avLst/>
          </a:prstGeom>
          <a:noFill/>
          <a:ln>
            <a:noFill/>
          </a:ln>
        </p:spPr>
      </p:pic>
      <p:pic>
        <p:nvPicPr>
          <p:cNvPr id="600" name="Google Shape;600;p123"/>
          <p:cNvPicPr preferRelativeResize="0"/>
          <p:nvPr/>
        </p:nvPicPr>
        <p:blipFill>
          <a:blip r:embed="rId6">
            <a:alphaModFix/>
          </a:blip>
          <a:stretch>
            <a:fillRect/>
          </a:stretch>
        </p:blipFill>
        <p:spPr>
          <a:xfrm>
            <a:off x="6060725" y="1800008"/>
            <a:ext cx="2399377" cy="936342"/>
          </a:xfrm>
          <a:prstGeom prst="rect">
            <a:avLst/>
          </a:prstGeom>
          <a:noFill/>
          <a:ln>
            <a:noFill/>
          </a:ln>
        </p:spPr>
      </p:pic>
      <p:pic>
        <p:nvPicPr>
          <p:cNvPr id="601" name="Google Shape;601;p123"/>
          <p:cNvPicPr preferRelativeResize="0"/>
          <p:nvPr/>
        </p:nvPicPr>
        <p:blipFill>
          <a:blip r:embed="rId7">
            <a:alphaModFix/>
          </a:blip>
          <a:stretch>
            <a:fillRect/>
          </a:stretch>
        </p:blipFill>
        <p:spPr>
          <a:xfrm>
            <a:off x="6060725" y="1010650"/>
            <a:ext cx="2868575" cy="56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24"/>
          <p:cNvSpPr/>
          <p:nvPr/>
        </p:nvSpPr>
        <p:spPr>
          <a:xfrm>
            <a:off x="508000" y="1388825"/>
            <a:ext cx="2605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4"/>
          <p:cNvSpPr/>
          <p:nvPr/>
        </p:nvSpPr>
        <p:spPr>
          <a:xfrm>
            <a:off x="508000" y="1980675"/>
            <a:ext cx="3035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1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9" name="Google Shape;609;p124"/>
          <p:cNvSpPr txBox="1"/>
          <p:nvPr/>
        </p:nvSpPr>
        <p:spPr>
          <a:xfrm>
            <a:off x="508000" y="10106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Principais Bibliotecas</a:t>
            </a:r>
            <a:endParaRPr b="1" sz="4000">
              <a:solidFill>
                <a:schemeClr val="dk1"/>
              </a:solidFill>
              <a:latin typeface="DM Sans"/>
              <a:ea typeface="DM Sans"/>
              <a:cs typeface="DM Sans"/>
              <a:sym typeface="DM Sans"/>
            </a:endParaRPr>
          </a:p>
        </p:txBody>
      </p:sp>
      <p:sp>
        <p:nvSpPr>
          <p:cNvPr id="610" name="Google Shape;610;p124"/>
          <p:cNvSpPr txBox="1"/>
          <p:nvPr/>
        </p:nvSpPr>
        <p:spPr>
          <a:xfrm>
            <a:off x="464900" y="2434325"/>
            <a:ext cx="4851000" cy="22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NumPy: </a:t>
            </a:r>
            <a:r>
              <a:rPr lang="pt-BR" sz="1350">
                <a:solidFill>
                  <a:schemeClr val="dk1"/>
                </a:solidFill>
                <a:latin typeface="DM Sans"/>
                <a:ea typeface="DM Sans"/>
                <a:cs typeface="DM Sans"/>
                <a:sym typeface="DM Sans"/>
              </a:rPr>
              <a:t>suporte a matrizes e vetores multidimensionais, bem como funções matemáticas.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latin typeface="DM Sans"/>
                <a:ea typeface="DM Sans"/>
                <a:cs typeface="DM Sans"/>
                <a:sym typeface="DM Sans"/>
              </a:rPr>
              <a:t>Pandas:</a:t>
            </a:r>
            <a:r>
              <a:rPr lang="pt-BR" sz="1350">
                <a:solidFill>
                  <a:schemeClr val="dk1"/>
                </a:solidFill>
                <a:latin typeface="DM Sans"/>
                <a:ea typeface="DM Sans"/>
                <a:cs typeface="DM Sans"/>
                <a:sym typeface="DM Sans"/>
              </a:rPr>
              <a:t> manipulação de dados. Ela permite importar e exportar arquivos em vários formatos, criar e manipular estruturas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611" name="Google Shape;611;p124"/>
          <p:cNvPicPr preferRelativeResize="0"/>
          <p:nvPr/>
        </p:nvPicPr>
        <p:blipFill>
          <a:blip r:embed="rId4">
            <a:alphaModFix/>
          </a:blip>
          <a:stretch>
            <a:fillRect/>
          </a:stretch>
        </p:blipFill>
        <p:spPr>
          <a:xfrm>
            <a:off x="5900262" y="2063342"/>
            <a:ext cx="2162275" cy="968183"/>
          </a:xfrm>
          <a:prstGeom prst="rect">
            <a:avLst/>
          </a:prstGeom>
          <a:noFill/>
          <a:ln>
            <a:noFill/>
          </a:ln>
        </p:spPr>
      </p:pic>
      <p:pic>
        <p:nvPicPr>
          <p:cNvPr id="612" name="Google Shape;612;p124"/>
          <p:cNvPicPr preferRelativeResize="0"/>
          <p:nvPr/>
        </p:nvPicPr>
        <p:blipFill>
          <a:blip r:embed="rId5">
            <a:alphaModFix/>
          </a:blip>
          <a:stretch>
            <a:fillRect/>
          </a:stretch>
        </p:blipFill>
        <p:spPr>
          <a:xfrm>
            <a:off x="5928989" y="3103400"/>
            <a:ext cx="2162274" cy="8739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25"/>
          <p:cNvSpPr/>
          <p:nvPr/>
        </p:nvSpPr>
        <p:spPr>
          <a:xfrm>
            <a:off x="508000" y="1388825"/>
            <a:ext cx="2605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5"/>
          <p:cNvSpPr/>
          <p:nvPr/>
        </p:nvSpPr>
        <p:spPr>
          <a:xfrm>
            <a:off x="508000" y="1980675"/>
            <a:ext cx="3035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1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0" name="Google Shape;620;p125"/>
          <p:cNvSpPr txBox="1"/>
          <p:nvPr/>
        </p:nvSpPr>
        <p:spPr>
          <a:xfrm>
            <a:off x="508000" y="10106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Principais Bibliotecas</a:t>
            </a:r>
            <a:endParaRPr b="1" sz="4000">
              <a:solidFill>
                <a:schemeClr val="dk1"/>
              </a:solidFill>
              <a:latin typeface="DM Sans"/>
              <a:ea typeface="DM Sans"/>
              <a:cs typeface="DM Sans"/>
              <a:sym typeface="DM Sans"/>
            </a:endParaRPr>
          </a:p>
        </p:txBody>
      </p:sp>
      <p:sp>
        <p:nvSpPr>
          <p:cNvPr id="621" name="Google Shape;621;p125"/>
          <p:cNvSpPr txBox="1"/>
          <p:nvPr/>
        </p:nvSpPr>
        <p:spPr>
          <a:xfrm>
            <a:off x="464900" y="2434325"/>
            <a:ext cx="48510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Matplotlib</a:t>
            </a:r>
            <a:r>
              <a:rPr lang="pt-BR" sz="1350">
                <a:solidFill>
                  <a:schemeClr val="dk1"/>
                </a:solidFill>
                <a:latin typeface="DM Sans"/>
                <a:ea typeface="DM Sans"/>
                <a:cs typeface="DM Sans"/>
                <a:sym typeface="DM Sans"/>
              </a:rPr>
              <a:t>: visualização de dados que permite criar gráficos, diagramas e outros tipos de visualizações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Scikit-learn: </a:t>
            </a:r>
            <a:r>
              <a:rPr lang="pt-BR" sz="1350">
                <a:solidFill>
                  <a:schemeClr val="dk1"/>
                </a:solidFill>
                <a:latin typeface="DM Sans"/>
                <a:ea typeface="DM Sans"/>
                <a:cs typeface="DM Sans"/>
                <a:sym typeface="DM Sans"/>
              </a:rPr>
              <a:t>aprendizado de máquina em Python. Ela fornece ferramentas para pré-processamento de dados, seleção de modelos e validação de modelos.</a:t>
            </a:r>
            <a:endParaRPr b="1" sz="1350">
              <a:solidFill>
                <a:schemeClr val="dk1"/>
              </a:solidFill>
              <a:latin typeface="DM Sans"/>
              <a:ea typeface="DM Sans"/>
              <a:cs typeface="DM Sans"/>
              <a:sym typeface="DM Sans"/>
            </a:endParaRPr>
          </a:p>
        </p:txBody>
      </p:sp>
      <p:pic>
        <p:nvPicPr>
          <p:cNvPr id="622" name="Google Shape;622;p125"/>
          <p:cNvPicPr preferRelativeResize="0"/>
          <p:nvPr/>
        </p:nvPicPr>
        <p:blipFill>
          <a:blip r:embed="rId4">
            <a:alphaModFix/>
          </a:blip>
          <a:stretch>
            <a:fillRect/>
          </a:stretch>
        </p:blipFill>
        <p:spPr>
          <a:xfrm>
            <a:off x="5948350" y="2285400"/>
            <a:ext cx="2386272" cy="572700"/>
          </a:xfrm>
          <a:prstGeom prst="rect">
            <a:avLst/>
          </a:prstGeom>
          <a:noFill/>
          <a:ln>
            <a:noFill/>
          </a:ln>
        </p:spPr>
      </p:pic>
      <p:pic>
        <p:nvPicPr>
          <p:cNvPr id="623" name="Google Shape;623;p125"/>
          <p:cNvPicPr preferRelativeResize="0"/>
          <p:nvPr/>
        </p:nvPicPr>
        <p:blipFill>
          <a:blip r:embed="rId5">
            <a:alphaModFix/>
          </a:blip>
          <a:stretch>
            <a:fillRect/>
          </a:stretch>
        </p:blipFill>
        <p:spPr>
          <a:xfrm>
            <a:off x="6060350" y="3193175"/>
            <a:ext cx="2162274" cy="11640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126"/>
          <p:cNvGrpSpPr/>
          <p:nvPr/>
        </p:nvGrpSpPr>
        <p:grpSpPr>
          <a:xfrm>
            <a:off x="4202551" y="994261"/>
            <a:ext cx="738900" cy="738974"/>
            <a:chOff x="974706" y="2467173"/>
            <a:chExt cx="738900" cy="738900"/>
          </a:xfrm>
        </p:grpSpPr>
        <p:sp>
          <p:nvSpPr>
            <p:cNvPr id="629" name="Google Shape;629;p12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12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1" name="Google Shape;631;p126"/>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highlight>
                <a:srgbClr val="EAFF6A"/>
              </a:highlight>
              <a:latin typeface="DM Sans"/>
              <a:ea typeface="DM Sans"/>
              <a:cs typeface="DM Sans"/>
              <a:sym typeface="DM Sans"/>
            </a:endParaRPr>
          </a:p>
        </p:txBody>
      </p:sp>
      <p:sp>
        <p:nvSpPr>
          <p:cNvPr id="632" name="Google Shape;632;p126"/>
          <p:cNvSpPr txBox="1"/>
          <p:nvPr/>
        </p:nvSpPr>
        <p:spPr>
          <a:xfrm>
            <a:off x="987300" y="37990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
        <p:nvSpPr>
          <p:cNvPr id="633" name="Google Shape;633;p126"/>
          <p:cNvSpPr txBox="1"/>
          <p:nvPr>
            <p:ph idx="1" type="subTitle"/>
          </p:nvPr>
        </p:nvSpPr>
        <p:spPr>
          <a:xfrm>
            <a:off x="311700" y="3178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latin typeface="DM Sans"/>
                <a:ea typeface="DM Sans"/>
                <a:cs typeface="DM Sans"/>
                <a:sym typeface="DM Sans"/>
              </a:rPr>
              <a:t>Exercícios em Sala</a:t>
            </a: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grpSp>
        <p:nvGrpSpPr>
          <p:cNvPr id="638" name="Google Shape;638;p127"/>
          <p:cNvGrpSpPr/>
          <p:nvPr/>
        </p:nvGrpSpPr>
        <p:grpSpPr>
          <a:xfrm>
            <a:off x="501452" y="483061"/>
            <a:ext cx="401518" cy="401518"/>
            <a:chOff x="974706" y="2467173"/>
            <a:chExt cx="738900" cy="738900"/>
          </a:xfrm>
        </p:grpSpPr>
        <p:sp>
          <p:nvSpPr>
            <p:cNvPr id="639" name="Google Shape;639;p12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12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41" name="Google Shape;641;p127"/>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642" name="Google Shape;642;p1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3" name="Google Shape;643;p127"/>
          <p:cNvSpPr txBox="1"/>
          <p:nvPr/>
        </p:nvSpPr>
        <p:spPr>
          <a:xfrm>
            <a:off x="501475" y="2281750"/>
            <a:ext cx="38517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pt-BR" sz="1350">
                <a:latin typeface="DM Sans"/>
                <a:ea typeface="DM Sans"/>
                <a:cs typeface="DM Sans"/>
                <a:sym typeface="DM Sans"/>
              </a:rPr>
              <a:t>Crie uma classe Retangulo que tenha os atributos base e altura e os métodos area() e perimetro(). Crie um objeto e teste os métodos.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pt-BR" sz="1350">
                <a:latin typeface="DM Sans"/>
                <a:ea typeface="DM Sans"/>
                <a:cs typeface="DM Sans"/>
                <a:sym typeface="DM Sans"/>
              </a:rPr>
              <a:t>Crie um arquivo chamado geometria.py e salve a classe Retangulo dentro desse arquivo. Importe a classe de algum outro arquivo e realize testes.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4" name="Google Shape;644;p12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645" name="Google Shape;645;p127"/>
          <p:cNvSpPr txBox="1"/>
          <p:nvPr/>
        </p:nvSpPr>
        <p:spPr>
          <a:xfrm>
            <a:off x="4582301" y="2673000"/>
            <a:ext cx="3291000" cy="205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3"/>
            </a:pPr>
            <a:r>
              <a:rPr lang="pt-BR" sz="1350">
                <a:solidFill>
                  <a:schemeClr val="dk1"/>
                </a:solidFill>
                <a:latin typeface="DM Sans"/>
                <a:ea typeface="DM Sans"/>
                <a:cs typeface="DM Sans"/>
                <a:sym typeface="DM Sans"/>
              </a:rPr>
              <a:t>Crie uma classe Conta que tenha os atributos saldo e titular e os métodos depositar() e sacar(). Em seguida, instancie essa classe com um saldo inicial e realize algumas operações de depósito e saque para verificar se o saldo está sendo atualizado corretamente.</a:t>
            </a:r>
            <a:endParaRPr sz="135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128"/>
          <p:cNvGrpSpPr/>
          <p:nvPr/>
        </p:nvGrpSpPr>
        <p:grpSpPr>
          <a:xfrm>
            <a:off x="501452" y="483061"/>
            <a:ext cx="401518" cy="401518"/>
            <a:chOff x="974706" y="2467173"/>
            <a:chExt cx="738900" cy="738900"/>
          </a:xfrm>
        </p:grpSpPr>
        <p:sp>
          <p:nvSpPr>
            <p:cNvPr id="651" name="Google Shape;651;p12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12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53" name="Google Shape;653;p128"/>
          <p:cNvSpPr txBox="1"/>
          <p:nvPr/>
        </p:nvSpPr>
        <p:spPr>
          <a:xfrm>
            <a:off x="501450" y="2053450"/>
            <a:ext cx="7363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atividade?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pt-BR" sz="3000">
                <a:solidFill>
                  <a:schemeClr val="dk1"/>
                </a:solidFill>
                <a:latin typeface="DM Sans"/>
                <a:ea typeface="DM Sans"/>
                <a:cs typeface="DM Sans"/>
                <a:sym typeface="DM Sans"/>
              </a:rPr>
              <a:t>Momento de feedback</a:t>
            </a:r>
            <a:endParaRPr sz="3000">
              <a:solidFill>
                <a:schemeClr val="dk1"/>
              </a:solidFill>
              <a:latin typeface="DM Sans"/>
              <a:ea typeface="DM Sans"/>
              <a:cs typeface="DM Sans"/>
              <a:sym typeface="DM Sans"/>
            </a:endParaRPr>
          </a:p>
        </p:txBody>
      </p:sp>
      <p:pic>
        <p:nvPicPr>
          <p:cNvPr id="654" name="Google Shape;654;p12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55" name="Google Shape;655;p12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9" name="Shape 659"/>
        <p:cNvGrpSpPr/>
        <p:nvPr/>
      </p:nvGrpSpPr>
      <p:grpSpPr>
        <a:xfrm>
          <a:off x="0" y="0"/>
          <a:ext cx="0" cy="0"/>
          <a:chOff x="0" y="0"/>
          <a:chExt cx="0" cy="0"/>
        </a:xfrm>
      </p:grpSpPr>
      <p:sp>
        <p:nvSpPr>
          <p:cNvPr id="660" name="Google Shape;660;p129"/>
          <p:cNvSpPr txBox="1"/>
          <p:nvPr/>
        </p:nvSpPr>
        <p:spPr>
          <a:xfrm>
            <a:off x="974550" y="2202300"/>
            <a:ext cx="71949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500">
                <a:solidFill>
                  <a:schemeClr val="dk1"/>
                </a:solidFill>
                <a:highlight>
                  <a:srgbClr val="EA90FF"/>
                </a:highlight>
                <a:latin typeface="DM Sans"/>
                <a:ea typeface="DM Sans"/>
                <a:cs typeface="DM Sans"/>
                <a:sym typeface="DM Sans"/>
              </a:rPr>
              <a:t>Indicação para equipe de aula:</a:t>
            </a:r>
            <a:r>
              <a:rPr b="1" lang="pt-BR" sz="2500">
                <a:solidFill>
                  <a:schemeClr val="dk1"/>
                </a:solidFill>
                <a:latin typeface="DM Sans"/>
                <a:ea typeface="DM Sans"/>
                <a:cs typeface="DM Sans"/>
                <a:sym typeface="DM Sans"/>
              </a:rPr>
              <a:t> </a:t>
            </a:r>
            <a:r>
              <a:rPr lang="pt-BR" sz="2500">
                <a:solidFill>
                  <a:schemeClr val="dk1"/>
                </a:solidFill>
                <a:latin typeface="DM Sans"/>
                <a:ea typeface="DM Sans"/>
                <a:cs typeface="DM Sans"/>
                <a:sym typeface="DM Sans"/>
              </a:rPr>
              <a:t>Convide os estudantes a apresentarem suas resoluções e dê um feedbacks sobre o uso. Se não for possível realizar a correção nessa aula, inicie a próxima aula com a resolução.</a:t>
            </a:r>
            <a:endParaRPr sz="25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30"/>
          <p:cNvSpPr txBox="1"/>
          <p:nvPr/>
        </p:nvSpPr>
        <p:spPr>
          <a:xfrm>
            <a:off x="1461300" y="1678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 sobre a aulas? Alguma dúvida sobre o projeto final?</a:t>
            </a:r>
            <a:endParaRPr b="1" sz="4000">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9" name="Shape 669"/>
        <p:cNvGrpSpPr/>
        <p:nvPr/>
      </p:nvGrpSpPr>
      <p:grpSpPr>
        <a:xfrm>
          <a:off x="0" y="0"/>
          <a:ext cx="0" cy="0"/>
          <a:chOff x="0" y="0"/>
          <a:chExt cx="0" cy="0"/>
        </a:xfrm>
      </p:grpSpPr>
      <p:sp>
        <p:nvSpPr>
          <p:cNvPr id="670" name="Google Shape;670;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671" name="Google Shape;671;p131"/>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1"/>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673" name="Google Shape;673;p131"/>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674" name="Google Shape;674;p13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131"/>
          <p:cNvCxnSpPr>
            <a:stCxn id="676" idx="6"/>
            <a:endCxn id="671"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677" name="Google Shape;677;p131"/>
          <p:cNvCxnSpPr>
            <a:stCxn id="671" idx="6"/>
            <a:endCxn id="674"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678" name="Google Shape;678;p131"/>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679" name="Google Shape;679;p131"/>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680" name="Google Shape;680;p131"/>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681" name="Google Shape;681;p131"/>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682" name="Google Shape;682;p131"/>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683" name="Google Shape;683;p13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684" name="Google Shape;684;p131"/>
          <p:cNvGrpSpPr/>
          <p:nvPr/>
        </p:nvGrpSpPr>
        <p:grpSpPr>
          <a:xfrm>
            <a:off x="1731113" y="1953850"/>
            <a:ext cx="587100" cy="600300"/>
            <a:chOff x="1731113" y="1953850"/>
            <a:chExt cx="587100" cy="600300"/>
          </a:xfrm>
        </p:grpSpPr>
        <p:sp>
          <p:nvSpPr>
            <p:cNvPr id="676" name="Google Shape;676;p13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96"/>
          <p:cNvSpPr txBox="1"/>
          <p:nvPr/>
        </p:nvSpPr>
        <p:spPr>
          <a:xfrm>
            <a:off x="1491225" y="21574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Alguma dúvida?</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32"/>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691" name="Google Shape;691;p132"/>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692" name="Google Shape;692;p132"/>
          <p:cNvGrpSpPr/>
          <p:nvPr/>
        </p:nvGrpSpPr>
        <p:grpSpPr>
          <a:xfrm>
            <a:off x="1527125" y="2646775"/>
            <a:ext cx="3705225" cy="923925"/>
            <a:chOff x="4463725" y="2301200"/>
            <a:chExt cx="3705225" cy="923925"/>
          </a:xfrm>
        </p:grpSpPr>
        <p:pic>
          <p:nvPicPr>
            <p:cNvPr id="693" name="Google Shape;693;p132"/>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694" name="Google Shape;694;p132"/>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695" name="Google Shape;695;p132"/>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696" name="Google Shape;696;p132"/>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697" name="Google Shape;697;p132"/>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3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703" name="Google Shape;703;p133"/>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Programação Orientada a Objetos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Classe e Objeto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Atributos e Métodos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Bibliotecas</a:t>
            </a:r>
            <a:endParaRPr sz="135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34"/>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9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Programação Orientada a Objetos</a:t>
            </a:r>
            <a:endParaRPr b="1" sz="4000">
              <a:solidFill>
                <a:srgbClr val="EAFF6A"/>
              </a:solidFill>
              <a:latin typeface="DM Sans"/>
              <a:ea typeface="DM Sans"/>
              <a:cs typeface="DM Sans"/>
              <a:sym typeface="DM Sans"/>
            </a:endParaRPr>
          </a:p>
        </p:txBody>
      </p:sp>
      <p:sp>
        <p:nvSpPr>
          <p:cNvPr id="365" name="Google Shape;365;p9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05.</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9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371" name="Google Shape;371;p9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72" name="Google Shape;372;p98"/>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Conhecer </a:t>
            </a:r>
            <a:r>
              <a:rPr lang="pt-BR" sz="1350">
                <a:solidFill>
                  <a:schemeClr val="lt1"/>
                </a:solidFill>
                <a:latin typeface="DM Sans"/>
                <a:ea typeface="DM Sans"/>
                <a:cs typeface="DM Sans"/>
                <a:sym typeface="DM Sans"/>
              </a:rPr>
              <a:t>o que é Programação Orientada a Objetos</a:t>
            </a:r>
            <a:endParaRPr sz="1350">
              <a:solidFill>
                <a:schemeClr val="lt1"/>
              </a:solidFill>
              <a:latin typeface="DM Sans"/>
              <a:ea typeface="DM Sans"/>
              <a:cs typeface="DM Sans"/>
              <a:sym typeface="DM Sans"/>
            </a:endParaRPr>
          </a:p>
        </p:txBody>
      </p:sp>
      <p:pic>
        <p:nvPicPr>
          <p:cNvPr id="373" name="Google Shape;373;p98"/>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74" name="Google Shape;374;p98"/>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Fundamentar </a:t>
            </a:r>
            <a:r>
              <a:rPr lang="pt-BR" sz="1350">
                <a:solidFill>
                  <a:schemeClr val="lt1"/>
                </a:solidFill>
                <a:latin typeface="DM Sans"/>
                <a:ea typeface="DM Sans"/>
                <a:cs typeface="DM Sans"/>
                <a:sym typeface="DM Sans"/>
              </a:rPr>
              <a:t>os conceitos de Classe e Objeto</a:t>
            </a:r>
            <a:endParaRPr sz="1350">
              <a:solidFill>
                <a:schemeClr val="lt1"/>
              </a:solidFill>
              <a:latin typeface="DM Sans"/>
              <a:ea typeface="DM Sans"/>
              <a:cs typeface="DM Sans"/>
              <a:sym typeface="DM Sans"/>
            </a:endParaRPr>
          </a:p>
        </p:txBody>
      </p:sp>
      <p:pic>
        <p:nvPicPr>
          <p:cNvPr id="375" name="Google Shape;375;p98"/>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76" name="Google Shape;376;p98"/>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Introdução </a:t>
            </a:r>
            <a:r>
              <a:rPr lang="pt-BR" sz="1350">
                <a:solidFill>
                  <a:schemeClr val="lt1"/>
                </a:solidFill>
                <a:latin typeface="DM Sans"/>
                <a:ea typeface="DM Sans"/>
                <a:cs typeface="DM Sans"/>
                <a:sym typeface="DM Sans"/>
              </a:rPr>
              <a:t>a bibliotecas</a:t>
            </a:r>
            <a:endParaRPr sz="1350">
              <a:solidFill>
                <a:schemeClr val="lt1"/>
              </a:solidFill>
              <a:latin typeface="DM Sans"/>
              <a:ea typeface="DM Sans"/>
              <a:cs typeface="DM Sans"/>
              <a:sym typeface="DM Sans"/>
            </a:endParaRPr>
          </a:p>
        </p:txBody>
      </p:sp>
      <p:cxnSp>
        <p:nvCxnSpPr>
          <p:cNvPr id="377" name="Google Shape;377;p98"/>
          <p:cNvCxnSpPr>
            <a:stCxn id="371" idx="2"/>
            <a:endCxn id="37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378" name="Google Shape;378;p98"/>
          <p:cNvCxnSpPr>
            <a:stCxn id="373" idx="2"/>
            <a:endCxn id="37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99"/>
          <p:cNvSpPr txBox="1"/>
          <p:nvPr/>
        </p:nvSpPr>
        <p:spPr>
          <a:xfrm>
            <a:off x="1162162" y="1440450"/>
            <a:ext cx="47148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3800"/>
              <a:buFont typeface="Arial"/>
              <a:buNone/>
            </a:pPr>
            <a:r>
              <a:rPr b="1" lang="pt-BR" sz="3000">
                <a:solidFill>
                  <a:schemeClr val="dk1"/>
                </a:solidFill>
                <a:latin typeface="DM Sans"/>
                <a:ea typeface="DM Sans"/>
                <a:cs typeface="DM Sans"/>
                <a:sym typeface="DM Sans"/>
              </a:rPr>
              <a:t>Antes de iniciar, vamos falar sobre a etapa do seu projeto final. </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3800"/>
              <a:buFont typeface="Arial"/>
              <a:buNone/>
            </a:pPr>
            <a:r>
              <a:rPr b="1" lang="pt-BR" sz="3000">
                <a:solidFill>
                  <a:schemeClr val="dk1"/>
                </a:solidFill>
                <a:latin typeface="DM Sans"/>
                <a:ea typeface="DM Sans"/>
                <a:cs typeface="DM Sans"/>
                <a:sym typeface="DM Sans"/>
              </a:rPr>
              <a:t>Conseguiram realizar? Dúvidas?</a:t>
            </a:r>
            <a:endParaRPr b="1" sz="3000">
              <a:solidFill>
                <a:schemeClr val="dk1"/>
              </a:solidFill>
              <a:highlight>
                <a:srgbClr val="DEFC52"/>
              </a:highlight>
              <a:latin typeface="DM Sans"/>
              <a:ea typeface="DM Sans"/>
              <a:cs typeface="DM Sans"/>
              <a:sym typeface="DM Sans"/>
            </a:endParaRPr>
          </a:p>
        </p:txBody>
      </p:sp>
      <p:pic>
        <p:nvPicPr>
          <p:cNvPr id="384" name="Google Shape;384;p99"/>
          <p:cNvPicPr preferRelativeResize="0"/>
          <p:nvPr/>
        </p:nvPicPr>
        <p:blipFill>
          <a:blip r:embed="rId3">
            <a:alphaModFix/>
          </a:blip>
          <a:stretch>
            <a:fillRect/>
          </a:stretch>
        </p:blipFill>
        <p:spPr>
          <a:xfrm>
            <a:off x="5877038" y="1519340"/>
            <a:ext cx="2104800" cy="21048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00"/>
          <p:cNvSpPr txBox="1"/>
          <p:nvPr/>
        </p:nvSpPr>
        <p:spPr>
          <a:xfrm>
            <a:off x="1100250" y="2058600"/>
            <a:ext cx="69435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 que é programação orientada a objetos (POO)?</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01"/>
          <p:cNvSpPr txBox="1"/>
          <p:nvPr/>
        </p:nvSpPr>
        <p:spPr>
          <a:xfrm>
            <a:off x="457725" y="1071050"/>
            <a:ext cx="5799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paradigma de programação?</a:t>
            </a:r>
            <a:endParaRPr b="1" sz="4000">
              <a:solidFill>
                <a:schemeClr val="dk1"/>
              </a:solidFill>
              <a:latin typeface="DM Sans"/>
              <a:ea typeface="DM Sans"/>
              <a:cs typeface="DM Sans"/>
              <a:sym typeface="DM Sans"/>
            </a:endParaRPr>
          </a:p>
        </p:txBody>
      </p:sp>
      <p:sp>
        <p:nvSpPr>
          <p:cNvPr id="395" name="Google Shape;395;p101"/>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Paradigmas de programação</a:t>
            </a:r>
            <a:r>
              <a:rPr lang="pt-BR" sz="1350">
                <a:latin typeface="DM Sans"/>
                <a:ea typeface="DM Sans"/>
                <a:cs typeface="DM Sans"/>
                <a:sym typeface="DM Sans"/>
              </a:rPr>
              <a:t> são </a:t>
            </a:r>
            <a:r>
              <a:rPr b="1" lang="pt-BR" sz="1350">
                <a:latin typeface="DM Sans"/>
                <a:ea typeface="DM Sans"/>
                <a:cs typeface="DM Sans"/>
                <a:sym typeface="DM Sans"/>
              </a:rPr>
              <a:t>modelos ou estilos que definem como os programas devem ser escritos, estruturados e organizados para resolver um problema específico.</a:t>
            </a:r>
            <a:r>
              <a:rPr lang="pt-BR" sz="1350">
                <a:latin typeface="DM Sans"/>
                <a:ea typeface="DM Sans"/>
                <a:cs typeface="DM Sans"/>
                <a:sym typeface="DM Sans"/>
              </a:rPr>
              <a:t> Existem vários paradigmas, mas vamos focar em dois: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b="1" lang="pt-BR" sz="1350">
                <a:latin typeface="DM Sans"/>
                <a:ea typeface="DM Sans"/>
                <a:cs typeface="DM Sans"/>
                <a:sym typeface="DM Sans"/>
              </a:rPr>
              <a:t>Programação Funcional</a:t>
            </a:r>
            <a:endParaRPr b="1"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b="1" lang="pt-BR" sz="1350">
                <a:latin typeface="DM Sans"/>
                <a:ea typeface="DM Sans"/>
                <a:cs typeface="DM Sans"/>
                <a:sym typeface="DM Sans"/>
              </a:rPr>
              <a:t>Programação Orientada a Objetos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